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Nunito" panose="020B0604020202020204" charset="-18"/>
      <p:regular r:id="rId20"/>
      <p:bold r:id="rId21"/>
      <p:italic r:id="rId22"/>
      <p:boldItalic r:id="rId23"/>
    </p:embeddedFont>
    <p:embeddedFont>
      <p:font typeface="Nunito Medium" panose="020B0604020202020204" charset="-18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unito SemiBold" panose="020B0604020202020204" charset="-18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562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6860e647c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e6860e647c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6860e647c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e6860e647c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6860e647c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6860e647c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6860e647c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e6860e647c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6860e647c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e6860e647c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6860e647c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e6860e647c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e6860e647c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e6860e647c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6860e647c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e6860e647c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6860e647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6860e647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6860e647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6860e647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6860e647c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6860e647c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6860e647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e6860e647c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6860e647c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e6860e647c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6860e647c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e6860e647c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6860e647c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6860e647c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6860e647c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e6860e647c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kanalregister.hkdir.no/publiseringskanaler/Forside.action?request_locale=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3" y="102645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Nordic List</a:t>
            </a:r>
            <a:endParaRPr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91350" y="2530533"/>
            <a:ext cx="5361300" cy="15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900" dirty="0">
                <a:latin typeface="Nunito Medium"/>
                <a:ea typeface="Nunito Medium"/>
                <a:cs typeface="Nunito Medium"/>
                <a:sym typeface="Nunito Medium"/>
              </a:rPr>
              <a:t>Nórsky register vedeckých časopisov, seriálov a vydavateľov</a:t>
            </a:r>
            <a:endParaRPr sz="2900" dirty="0"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1557575" y="1746100"/>
            <a:ext cx="61062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emiBold"/>
                <a:ea typeface="Nunito SemiBold"/>
                <a:cs typeface="Nunito SemiBold"/>
                <a:sym typeface="Nunito SemiBold"/>
              </a:rPr>
              <a:t>Nordic List </a:t>
            </a:r>
            <a:endParaRPr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emiBold"/>
                <a:ea typeface="Nunito SemiBold"/>
                <a:cs typeface="Nunito SemiBold"/>
                <a:sym typeface="Nunito SemiBold"/>
              </a:rPr>
              <a:t>praktické vyhľadávanie</a:t>
            </a:r>
            <a:endParaRPr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5" y="645458"/>
            <a:ext cx="8536824" cy="3668357"/>
          </a:xfrm>
          <a:prstGeom prst="rect">
            <a:avLst/>
          </a:prstGeom>
        </p:spPr>
      </p:pic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1433266" y="3659648"/>
            <a:ext cx="69807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300" dirty="0">
                <a:uFill>
                  <a:noFill/>
                </a:uFill>
                <a:latin typeface="Nunito SemiBold"/>
                <a:ea typeface="Nunito SemiBold"/>
                <a:cs typeface="Nunito SemiBold"/>
                <a:sym typeface="Nunito SemiBold"/>
                <a:hlinkClick r:id="rId4"/>
              </a:rPr>
              <a:t>https://kanalregister.hkdir.no/publiseringskanaler/Forside.action?request_locale=en</a:t>
            </a:r>
            <a:endParaRPr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782550" y="634825"/>
            <a:ext cx="7415100" cy="14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b="1">
                <a:latin typeface="Nunito"/>
                <a:ea typeface="Nunito"/>
                <a:cs typeface="Nunito"/>
                <a:sym typeface="Nunito"/>
              </a:rPr>
              <a:t>Do jednoduchého vyhľadávania zadať:</a:t>
            </a:r>
            <a:endParaRPr sz="17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Áno</a:t>
            </a:r>
            <a:r>
              <a:rPr lang="sk" sz="1700" b="1">
                <a:latin typeface="Nunito"/>
                <a:ea typeface="Nunito"/>
                <a:cs typeface="Nunito"/>
                <a:sym typeface="Nunito"/>
              </a:rPr>
              <a:t> ⇨ zadať názov časopisu alebo vydavateľa, ISSN, alebo ISBN prefix.</a:t>
            </a:r>
            <a:endParaRPr sz="17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b="1"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sk" sz="1700" b="1">
                <a:latin typeface="Nunito"/>
                <a:ea typeface="Nunito"/>
                <a:cs typeface="Nunito"/>
                <a:sym typeface="Nunito"/>
              </a:rPr>
            </a:br>
            <a:r>
              <a:rPr lang="sk" sz="17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Nie</a:t>
            </a:r>
            <a:r>
              <a:rPr lang="sk" sz="1700" b="1">
                <a:latin typeface="Nunito"/>
                <a:ea typeface="Nunito"/>
                <a:cs typeface="Nunito"/>
                <a:sym typeface="Nunito"/>
              </a:rPr>
              <a:t> ⇨názvy kníh. Indexované sú iba periodické publikácie.</a:t>
            </a:r>
            <a:endParaRPr sz="17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00" y="2267400"/>
            <a:ext cx="7835400" cy="22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2031900"/>
          </a:xfrm>
          <a:prstGeom prst="rect">
            <a:avLst/>
          </a:prstGeom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accent1"/>
                </a:solidFill>
              </a:rPr>
              <a:t>SERIÁLOVÉ PUBLIKÁCIE-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dk2"/>
                </a:solidFill>
              </a:rPr>
              <a:t>hľadať podľa </a:t>
            </a:r>
            <a:r>
              <a:rPr lang="sk">
                <a:solidFill>
                  <a:schemeClr val="accent1"/>
                </a:solidFill>
              </a:rPr>
              <a:t>ISNN</a:t>
            </a:r>
            <a:r>
              <a:rPr lang="sk">
                <a:solidFill>
                  <a:schemeClr val="dk2"/>
                </a:solidFill>
              </a:rPr>
              <a:t> je najpresnejšie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4882425" y="1889675"/>
            <a:ext cx="3709200" cy="2493600"/>
          </a:xfrm>
          <a:prstGeom prst="rect">
            <a:avLst/>
          </a:prstGeom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accent1"/>
                </a:solidFill>
              </a:rPr>
              <a:t>MONOGRAFIE, KAPITOLY, ŠTÚDIE-</a:t>
            </a:r>
            <a:r>
              <a:rPr lang="sk"/>
              <a:t> </a:t>
            </a:r>
            <a:r>
              <a:rPr lang="sk">
                <a:solidFill>
                  <a:schemeClr val="dk2"/>
                </a:solidFill>
              </a:rPr>
              <a:t>najlepšie hľadať podľa názvu </a:t>
            </a:r>
            <a:r>
              <a:rPr lang="sk">
                <a:solidFill>
                  <a:schemeClr val="accent1"/>
                </a:solidFill>
              </a:rPr>
              <a:t>vydavateľstva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body" idx="1"/>
          </p:nvPr>
        </p:nvSpPr>
        <p:spPr>
          <a:xfrm>
            <a:off x="4572000" y="1024650"/>
            <a:ext cx="3723000" cy="12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>
                <a:latin typeface="Nunito SemiBold"/>
                <a:ea typeface="Nunito SemiBold"/>
                <a:cs typeface="Nunito SemiBold"/>
                <a:sym typeface="Nunito SemiBold"/>
              </a:rPr>
              <a:t>V jednoduchom vyhľadávaní po zadaní termínu, ukáže výsledky na vrchu pre nájdené seriálové publikácie a nižšie pre vydavateľov.</a:t>
            </a:r>
            <a:endParaRPr sz="17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100" y="277125"/>
            <a:ext cx="3397400" cy="449355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4572000" y="2683350"/>
            <a:ext cx="29217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Vo výsledkoch vidíme pridelené levely za posledné dva roky. Pre zobrazenie starších rokov, je nutné rozkliknúť hľadaný termín ( časopis/vydavateľ)</a:t>
            </a:r>
            <a:endParaRPr sz="16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800" dirty="0">
                <a:solidFill>
                  <a:schemeClr val="accent5"/>
                </a:solidFill>
              </a:rPr>
              <a:t>Iný spôsob vyhľadávania vydavateľov v </a:t>
            </a:r>
            <a:r>
              <a:rPr lang="sk" sz="2800" dirty="0" smtClean="0">
                <a:solidFill>
                  <a:schemeClr val="accent5"/>
                </a:solidFill>
              </a:rPr>
              <a:t>LEVELI </a:t>
            </a:r>
            <a:r>
              <a:rPr lang="sk" sz="2800" dirty="0">
                <a:solidFill>
                  <a:schemeClr val="accent5"/>
                </a:solidFill>
              </a:rPr>
              <a:t>2 - stiahnuť zoznam vydavateľov z NL (Download List</a:t>
            </a:r>
            <a:r>
              <a:rPr lang="sk" sz="2800" dirty="0" smtClean="0">
                <a:solidFill>
                  <a:schemeClr val="accent5"/>
                </a:solidFill>
              </a:rPr>
              <a:t>) – možné len po bezplatnej registrácii.</a:t>
            </a:r>
            <a:endParaRPr sz="2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41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1385850" y="967900"/>
            <a:ext cx="6372300" cy="28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emiBold"/>
                <a:ea typeface="Nunito SemiBold"/>
                <a:cs typeface="Nunito SemiBold"/>
                <a:sym typeface="Nunito SemiBold"/>
              </a:rPr>
              <a:t>Ďakujem za pozornosť</a:t>
            </a:r>
            <a:endParaRPr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375325" y="3800200"/>
            <a:ext cx="18159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latin typeface="Nunito"/>
                <a:ea typeface="Nunito"/>
                <a:cs typeface="Nunito"/>
                <a:sym typeface="Nunito"/>
              </a:rPr>
              <a:t>Mgr. Gabriela Bačová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945" b="1">
                <a:latin typeface="Nunito"/>
                <a:ea typeface="Nunito"/>
                <a:cs typeface="Nunito"/>
                <a:sym typeface="Nunito"/>
              </a:rPr>
              <a:t>Odbor podpory vedy</a:t>
            </a:r>
            <a:endParaRPr sz="945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945" b="1">
                <a:latin typeface="Nunito"/>
                <a:ea typeface="Nunito"/>
                <a:cs typeface="Nunito"/>
                <a:sym typeface="Nunito"/>
              </a:rPr>
              <a:t>Ústredná knižnica SAV</a:t>
            </a:r>
            <a:endParaRPr sz="945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k" sz="945" b="1">
                <a:latin typeface="Nunito"/>
                <a:ea typeface="Nunito"/>
                <a:cs typeface="Nunito"/>
                <a:sym typeface="Nunito"/>
              </a:rPr>
              <a:t>gabriela.bacova@savba.sk</a:t>
            </a:r>
            <a:endParaRPr sz="945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0" name="Google Shape;2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9025" y="4612675"/>
            <a:ext cx="1514975" cy="5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/>
              <a:t>Databáza NL pozostáva z dvoch častí: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721900"/>
            <a:ext cx="3789900" cy="1083600"/>
          </a:xfrm>
          <a:prstGeom prst="rect">
            <a:avLst/>
          </a:prstGeom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900" b="1" dirty="0">
                <a:latin typeface="Nunito"/>
                <a:ea typeface="Nunito"/>
                <a:cs typeface="Nunito"/>
                <a:sym typeface="Nunito"/>
              </a:rPr>
              <a:t>Databáza seriálových publikácií</a:t>
            </a:r>
            <a:r>
              <a:rPr lang="sk" sz="1700" dirty="0">
                <a:latin typeface="Nunito SemiBold"/>
                <a:ea typeface="Nunito SemiBold"/>
                <a:cs typeface="Nunito SemiBold"/>
                <a:sym typeface="Nunito SemiBold"/>
              </a:rPr>
              <a:t> - časopisy, série, konferenčné zborníky.</a:t>
            </a:r>
            <a:endParaRPr sz="1700"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2"/>
          </p:nvPr>
        </p:nvSpPr>
        <p:spPr>
          <a:xfrm>
            <a:off x="4318350" y="3020450"/>
            <a:ext cx="4006500" cy="111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900" b="1" dirty="0">
                <a:latin typeface="Nunito"/>
                <a:ea typeface="Nunito"/>
                <a:cs typeface="Nunito"/>
                <a:sym typeface="Nunito"/>
              </a:rPr>
              <a:t>Databáza vydavateľov knižných publikácií</a:t>
            </a:r>
            <a:r>
              <a:rPr lang="sk" sz="1900" dirty="0">
                <a:latin typeface="Nunito SemiBold"/>
                <a:ea typeface="Nunito SemiBold"/>
                <a:cs typeface="Nunito SemiBold"/>
                <a:sym typeface="Nunito SemiBold"/>
              </a:rPr>
              <a:t> - </a:t>
            </a:r>
            <a:r>
              <a:rPr lang="sk" sz="1700" dirty="0">
                <a:latin typeface="Nunito SemiBold"/>
                <a:ea typeface="Nunito SemiBold"/>
                <a:cs typeface="Nunito SemiBold"/>
                <a:sym typeface="Nunito SemiBold"/>
              </a:rPr>
              <a:t>autorizovaný zoznam uznávaných vedeckých vydavateľov</a:t>
            </a:r>
            <a:endParaRPr sz="1700"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1883250" y="1001700"/>
            <a:ext cx="5377500" cy="31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Časopisy a vydavatelia sú hodnotovo rozdelení do štyroch úrovni/levelov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400" b="1" dirty="0"/>
              <a:t>Level X-0-1-2</a:t>
            </a:r>
            <a:r>
              <a:rPr lang="sk" dirty="0"/>
              <a:t/>
            </a:r>
            <a:br>
              <a:rPr lang="sk" dirty="0"/>
            </a:br>
            <a:r>
              <a:rPr lang="sk" dirty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1385850" y="8336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2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1385850" y="2383400"/>
            <a:ext cx="6372300" cy="1612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2400" dirty="0">
                <a:latin typeface="Nunito Medium" panose="020B0604020202020204" charset="-18"/>
              </a:rPr>
              <a:t>najvyššie hodnotenie, určené pre najprestížnejšie medzinárodné vedecké seriálové publikácie a vydavateľov</a:t>
            </a:r>
            <a:endParaRPr sz="2400" dirty="0">
              <a:latin typeface="Nunito Medium" panose="020B0604020202020204" charset="-18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2276375" y="4001485"/>
            <a:ext cx="4536242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300" b="1" dirty="0" smtClean="0">
                <a:solidFill>
                  <a:schemeClr val="dk2"/>
                </a:solidFill>
                <a:latin typeface="Nunito Medium" panose="020B0604020202020204" charset="-18"/>
                <a:ea typeface="Calibri"/>
                <a:cs typeface="Calibri"/>
                <a:sym typeface="Calibri"/>
              </a:rPr>
              <a:t>Pre</a:t>
            </a:r>
            <a:r>
              <a:rPr lang="sk" sz="2300" b="1" dirty="0" smtClean="0">
                <a:solidFill>
                  <a:schemeClr val="dk2"/>
                </a:solidFill>
                <a:latin typeface="Nunito Medium" panose="020B0604020202020204" charset="-18"/>
                <a:ea typeface="Calibri"/>
                <a:cs typeface="Calibri"/>
                <a:sym typeface="Calibri"/>
              </a:rPr>
              <a:t> </a:t>
            </a:r>
            <a:r>
              <a:rPr lang="sk" sz="2300" b="1" dirty="0">
                <a:solidFill>
                  <a:schemeClr val="dk2"/>
                </a:solidFill>
                <a:latin typeface="Nunito Medium" panose="020B0604020202020204" charset="-18"/>
                <a:ea typeface="Calibri"/>
                <a:cs typeface="Calibri"/>
                <a:sym typeface="Calibri"/>
              </a:rPr>
              <a:t>SAV je dôležitý iba LEVEL 2</a:t>
            </a:r>
            <a:endParaRPr sz="2300" b="1" dirty="0">
              <a:solidFill>
                <a:schemeClr val="dk2"/>
              </a:solidFill>
              <a:latin typeface="Nunito Medium" panose="020B0604020202020204" charset="-18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679300" y="1905150"/>
            <a:ext cx="68451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b="1" dirty="0">
                <a:latin typeface="Nunito Medium" panose="020B0604020202020204" charset="-18"/>
              </a:rPr>
              <a:t>Level 1</a:t>
            </a:r>
            <a:r>
              <a:rPr lang="sk" sz="1700" dirty="0">
                <a:latin typeface="Nunito Medium" panose="020B0604020202020204" charset="-18"/>
              </a:rPr>
              <a:t> - spĺňa štandardné kritéria akademickej (vedeckej) kvality</a:t>
            </a:r>
            <a:endParaRPr sz="1700" dirty="0">
              <a:latin typeface="Nunito Medium" panose="020B0604020202020204" charset="-18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679300" y="2310284"/>
            <a:ext cx="7689900" cy="9694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b="1" dirty="0">
                <a:latin typeface="Nunito Medium" panose="020B0604020202020204" charset="-18"/>
              </a:rPr>
              <a:t>Level 0</a:t>
            </a:r>
            <a:r>
              <a:rPr lang="sk" sz="1700" dirty="0">
                <a:latin typeface="Nunito Medium" panose="020B0604020202020204" charset="-18"/>
              </a:rPr>
              <a:t> - neakademické publikácie a vydavatelia. Nespĺňa základné kvalitatívne normy, alebo vykazuje znaky nekalých praktík. Chýba napr. recenzné konanie,...</a:t>
            </a:r>
            <a:endParaRPr sz="1700" dirty="0">
              <a:latin typeface="Nunito Medium" panose="020B0604020202020204" charset="-18"/>
            </a:endParaRPr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679300" y="3499950"/>
            <a:ext cx="42957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b="1" dirty="0">
                <a:latin typeface="Nunito Medium" panose="020B0604020202020204" charset="-18"/>
              </a:rPr>
              <a:t>Level X</a:t>
            </a:r>
            <a:r>
              <a:rPr lang="sk" sz="1700" dirty="0">
                <a:latin typeface="Nunito Medium" panose="020B0604020202020204" charset="-18"/>
              </a:rPr>
              <a:t> - pochybné publikačné kanály</a:t>
            </a:r>
            <a:endParaRPr sz="1700" dirty="0">
              <a:latin typeface="Nunito Medium" panose="020B0604020202020204" charset="-18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1866250" y="1008250"/>
            <a:ext cx="531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 b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Ostatné úrovne sú pre SAV nerelevantné</a:t>
            </a:r>
            <a:endParaRPr sz="2000" b="1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Medium"/>
                <a:ea typeface="Nunito Medium"/>
                <a:cs typeface="Nunito Medium"/>
                <a:sym typeface="Nunito Medium"/>
              </a:rPr>
              <a:t>Ako dostať vydavateľa/ seriálovú publikáciu do Nórskeho zoznamu?</a:t>
            </a:r>
            <a:endParaRPr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819150" y="814600"/>
            <a:ext cx="7395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Návrh na zaradenie môže podať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4717000" y="2034150"/>
            <a:ext cx="3709200" cy="1777800"/>
          </a:xfrm>
          <a:prstGeom prst="rect">
            <a:avLst/>
          </a:prstGeom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 b="1" dirty="0">
                <a:latin typeface="Nunito SemiBold"/>
                <a:ea typeface="Nunito SemiBold"/>
                <a:cs typeface="Nunito SemiBold"/>
                <a:sym typeface="Nunito SemiBold"/>
              </a:rPr>
              <a:t>editor, knihovník </a:t>
            </a:r>
            <a:r>
              <a:rPr lang="sk" sz="1400" dirty="0">
                <a:latin typeface="Nunito SemiBold"/>
                <a:ea typeface="Nunito SemiBold"/>
                <a:cs typeface="Nunito SemiBold"/>
                <a:sym typeface="Nunito SemiBold"/>
              </a:rPr>
              <a:t>- ktorý je z nórskeho, dánskeho alebo švédskeho akademického prostredia univerzít alebo z nezávislej výskumnej inštitúcie</a:t>
            </a:r>
            <a:endParaRPr sz="1400" dirty="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819150" y="2034150"/>
            <a:ext cx="3709200" cy="1175676"/>
          </a:xfrm>
          <a:prstGeom prst="rect">
            <a:avLst/>
          </a:prstGeom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 b="1" dirty="0">
                <a:latin typeface="Nunito SemiBold"/>
                <a:ea typeface="Nunito SemiBold"/>
                <a:cs typeface="Nunito SemiBold"/>
                <a:sym typeface="Nunito SemiBold"/>
              </a:rPr>
              <a:t>vedec, výskumník </a:t>
            </a:r>
            <a:r>
              <a:rPr lang="sk" sz="1400" dirty="0">
                <a:latin typeface="Nunito SemiBold"/>
                <a:ea typeface="Nunito SemiBold"/>
                <a:cs typeface="Nunito SemiBold"/>
                <a:sym typeface="Nunito SemiBold"/>
              </a:rPr>
              <a:t>- ktorý je z nórskeho, dánskeho alebo švédskeho akademického prostredia univerzít alebo z nezávislej výskumnej inštitúcie</a:t>
            </a:r>
            <a:endParaRPr sz="1400"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819150" y="4223250"/>
            <a:ext cx="6018600" cy="415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Komerčný vydavatelia </a:t>
            </a:r>
            <a:r>
              <a:rPr lang="sk" sz="1500" u="sng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nemôžu</a:t>
            </a:r>
            <a:r>
              <a:rPr lang="sk" sz="15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podať návrh na zaradenie do NL</a:t>
            </a:r>
            <a:endParaRPr sz="15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Zaradenie časopisu/seriálu do NL</a:t>
            </a:r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1"/>
          </p:nvPr>
        </p:nvSpPr>
        <p:spPr>
          <a:xfrm>
            <a:off x="819150" y="1426725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minimálne požiadavky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2"/>
          </p:nvPr>
        </p:nvSpPr>
        <p:spPr>
          <a:xfrm>
            <a:off x="819150" y="1820325"/>
            <a:ext cx="7457100" cy="27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647700" lvl="0" indent="-3302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5A5A5A"/>
              </a:buClr>
              <a:buSzPct val="100000"/>
              <a:buFont typeface="Nunito SemiBold"/>
              <a:buChar char="●"/>
            </a:pPr>
            <a:r>
              <a:rPr lang="sk" sz="6400" dirty="0">
                <a:solidFill>
                  <a:srgbClr val="5A5A5A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platné </a:t>
            </a:r>
            <a:r>
              <a:rPr lang="sk" sz="6400" b="1" dirty="0">
                <a:solidFill>
                  <a:srgbClr val="5A5A5A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ISSN </a:t>
            </a:r>
            <a:r>
              <a:rPr lang="sk" sz="6400" dirty="0">
                <a:solidFill>
                  <a:srgbClr val="5A5A5A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(registrované v medzinárodnej agentúre ISSN)</a:t>
            </a:r>
            <a:endParaRPr sz="6400" dirty="0">
              <a:solidFill>
                <a:srgbClr val="5A5A5A"/>
              </a:solidFill>
              <a:highlight>
                <a:srgbClr val="FFFFFF"/>
              </a:highlight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647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100000"/>
              <a:buFont typeface="Nunito SemiBold"/>
              <a:buChar char="●"/>
            </a:pPr>
            <a:r>
              <a:rPr lang="sk" sz="6400" dirty="0">
                <a:solidFill>
                  <a:srgbClr val="5A5A5A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Jasné postupy pre externý </a:t>
            </a:r>
            <a:r>
              <a:rPr lang="sk" sz="6400" b="1" dirty="0">
                <a:solidFill>
                  <a:srgbClr val="5A5A5A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peer-review</a:t>
            </a:r>
            <a:r>
              <a:rPr lang="sk" sz="6400" dirty="0">
                <a:solidFill>
                  <a:srgbClr val="5A5A5A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 proces. </a:t>
            </a:r>
            <a:endParaRPr sz="6400" dirty="0">
              <a:solidFill>
                <a:srgbClr val="5A5A5A"/>
              </a:solidFill>
              <a:highlight>
                <a:srgbClr val="FFFFFF"/>
              </a:highlight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647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100000"/>
              <a:buFont typeface="Nunito SemiBold"/>
              <a:buChar char="●"/>
            </a:pPr>
            <a:r>
              <a:rPr lang="sk" sz="6400" dirty="0">
                <a:solidFill>
                  <a:srgbClr val="5A5A5A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Akademická </a:t>
            </a:r>
            <a:r>
              <a:rPr lang="sk" sz="6400" b="1" dirty="0">
                <a:solidFill>
                  <a:srgbClr val="5A5A5A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redakčná rada </a:t>
            </a:r>
            <a:r>
              <a:rPr lang="sk" sz="6400" dirty="0">
                <a:solidFill>
                  <a:srgbClr val="5A5A5A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(alebo jej ekvivalent) zložená prevažne z vedcov z univerzít, výskumných organizácií atď.</a:t>
            </a:r>
            <a:endParaRPr sz="6400" dirty="0">
              <a:solidFill>
                <a:srgbClr val="5A5A5A"/>
              </a:solidFill>
              <a:highlight>
                <a:srgbClr val="FFFFFF"/>
              </a:highlight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647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100000"/>
              <a:buFont typeface="Nunito SemiBold"/>
              <a:buChar char="●"/>
            </a:pPr>
            <a:r>
              <a:rPr lang="sk" sz="6400" b="1" dirty="0">
                <a:solidFill>
                  <a:srgbClr val="5A5A5A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Medzinárodné </a:t>
            </a:r>
            <a:r>
              <a:rPr lang="sk" sz="6400" dirty="0">
                <a:solidFill>
                  <a:srgbClr val="5A5A5A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alebo</a:t>
            </a:r>
            <a:r>
              <a:rPr lang="sk" sz="6400" b="1" dirty="0">
                <a:solidFill>
                  <a:srgbClr val="5A5A5A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národné autorstvo</a:t>
            </a:r>
            <a:r>
              <a:rPr lang="sk" sz="6400" dirty="0">
                <a:solidFill>
                  <a:srgbClr val="5A5A5A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 (Autorstvo je medzinárodné, pokiaľ menej ako 2/3 autorov pochádzajú z jednej krajiny; autorstvo je národné, pokiaľ viac než 2/3 autorov pochádzajú z rovnakej krajiny; autorstvo je lokálne, pokiaľ viac ako 2/3 autorov pochádzajú z tej istej inštitúcie. pre národné alebo medzinárodné zloženie autorov môže maximálne 2/3 autorov patriť do tej istej inštitúcie.</a:t>
            </a:r>
            <a:endParaRPr sz="6400" dirty="0">
              <a:solidFill>
                <a:srgbClr val="5A5A5A"/>
              </a:solidFill>
              <a:highlight>
                <a:srgbClr val="FFFFFF"/>
              </a:highlight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l" rtl="0">
              <a:spcBef>
                <a:spcPts val="11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Zaradenie vydavateľa do NL</a:t>
            </a:r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subTitle" idx="1"/>
          </p:nvPr>
        </p:nvSpPr>
        <p:spPr>
          <a:xfrm>
            <a:off x="819150" y="1418975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minimálne požiadavky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2"/>
          </p:nvPr>
        </p:nvSpPr>
        <p:spPr>
          <a:xfrm>
            <a:off x="819150" y="1945050"/>
            <a:ext cx="6798300" cy="27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647700" lvl="0" indent="-330200" algn="l" rtl="0">
              <a:spcBef>
                <a:spcPts val="1100"/>
              </a:spcBef>
              <a:spcAft>
                <a:spcPts val="0"/>
              </a:spcAft>
              <a:buClr>
                <a:srgbClr val="5A5A5A"/>
              </a:buClr>
              <a:buSzPct val="100000"/>
              <a:buFont typeface="Nunito Medium"/>
              <a:buChar char="●"/>
            </a:pPr>
            <a:r>
              <a:rPr lang="sk" sz="6400" i="1" dirty="0">
                <a:solidFill>
                  <a:srgbClr val="5A5A5A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vydávanie publikácií, ktoré sú v súlade s definíciou vedeckých publikácií</a:t>
            </a:r>
            <a:endParaRPr sz="6400" i="1" dirty="0">
              <a:solidFill>
                <a:srgbClr val="5A5A5A"/>
              </a:solidFill>
              <a:highlight>
                <a:srgbClr val="FFFFFF"/>
              </a:highlight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647700" lvl="0" indent="-33020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100000"/>
              <a:buFont typeface="Nunito Medium"/>
              <a:buChar char="●"/>
            </a:pPr>
            <a:r>
              <a:rPr lang="sk" sz="6400" i="1" dirty="0">
                <a:solidFill>
                  <a:srgbClr val="5A5A5A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akademický publikačný program s externým procesom vzájomného hodnotenia (peer-review)</a:t>
            </a:r>
            <a:endParaRPr sz="6400" i="1" dirty="0">
              <a:solidFill>
                <a:srgbClr val="5A5A5A"/>
              </a:solidFill>
              <a:highlight>
                <a:srgbClr val="FFFFFF"/>
              </a:highlight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647700" lvl="0" indent="-33020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100000"/>
              <a:buFont typeface="Nunito Medium"/>
              <a:buChar char="●"/>
            </a:pPr>
            <a:r>
              <a:rPr lang="sk" sz="6400" i="1" dirty="0">
                <a:solidFill>
                  <a:srgbClr val="5A5A5A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národné alebo medzinárodné zloženie autorov (maximálne 2/3 autorov môžu patriť do tej istej inštitúcie)</a:t>
            </a:r>
            <a:endParaRPr sz="6400" i="1" dirty="0">
              <a:solidFill>
                <a:srgbClr val="5A5A5A"/>
              </a:solidFill>
              <a:highlight>
                <a:srgbClr val="FFFFFF"/>
              </a:highlight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647700" lvl="0" indent="-330200" algn="l" rtl="0"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ct val="100000"/>
              <a:buFont typeface="Nunito Medium"/>
              <a:buChar char="●"/>
            </a:pPr>
            <a:r>
              <a:rPr lang="sk" sz="6400" i="1" dirty="0">
                <a:solidFill>
                  <a:srgbClr val="5A5A5A"/>
                </a:solidFill>
                <a:highlight>
                  <a:srgbClr val="FFFFFF"/>
                </a:highlight>
                <a:latin typeface="Nunito Medium"/>
                <a:ea typeface="Nunito Medium"/>
                <a:cs typeface="Nunito Medium"/>
                <a:sym typeface="Nunito Medium"/>
              </a:rPr>
              <a:t>publikovať tituly s ISBN. Vydavateľ publikujúci iba tituly s ISSN nebudú akceptovaní, pretože publikácie s ISSN sa podávajú ako samostatné publikačné kanály</a:t>
            </a:r>
            <a:endParaRPr sz="6400" i="1" dirty="0">
              <a:solidFill>
                <a:srgbClr val="5A5A5A"/>
              </a:solidFill>
              <a:highlight>
                <a:srgbClr val="FFFFFF"/>
              </a:highlight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l" rtl="0">
              <a:spcBef>
                <a:spcPts val="11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479</Words>
  <Application>Microsoft Office PowerPoint</Application>
  <PresentationFormat>Prezentácia na obrazovke (16:9)</PresentationFormat>
  <Paragraphs>50</Paragraphs>
  <Slides>17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Nunito</vt:lpstr>
      <vt:lpstr>Arial</vt:lpstr>
      <vt:lpstr>Nunito Medium</vt:lpstr>
      <vt:lpstr>Calibri</vt:lpstr>
      <vt:lpstr>Nunito SemiBold</vt:lpstr>
      <vt:lpstr>Shift</vt:lpstr>
      <vt:lpstr>Nordic List</vt:lpstr>
      <vt:lpstr>Databáza NL pozostáva z dvoch častí: </vt:lpstr>
      <vt:lpstr>Časopisy a vydavatelia sú hodnotovo rozdelení do štyroch úrovni/levelov  Level X-0-1-2  </vt:lpstr>
      <vt:lpstr>Level 2</vt:lpstr>
      <vt:lpstr>Prezentácia programu PowerPoint</vt:lpstr>
      <vt:lpstr>Ako dostať vydavateľa/ seriálovú publikáciu do Nórskeho zoznamu?</vt:lpstr>
      <vt:lpstr>Návrh na zaradenie môže podať</vt:lpstr>
      <vt:lpstr>Zaradenie časopisu/seriálu do NL</vt:lpstr>
      <vt:lpstr>Zaradenie vydavateľa do NL</vt:lpstr>
      <vt:lpstr>Nordic List  praktické vyhľadávanie</vt:lpstr>
      <vt:lpstr>https://kanalregister.hkdir.no/publiseringskanaler/Forside.action?request_locale=en</vt:lpstr>
      <vt:lpstr>Prezentácia programu PowerPoint</vt:lpstr>
      <vt:lpstr>SERIÁLOVÉ PUBLIKÁCIE- hľadať podľa ISNN je najpresnejšie</vt:lpstr>
      <vt:lpstr>Prezentácia programu PowerPoint</vt:lpstr>
      <vt:lpstr>Iný spôsob vyhľadávania vydavateľov v LEVELI 2 - stiahnuť zoznam vydavateľov z NL (Download List) – možné len po bezplatnej registrácii.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Nordic List</dc:title>
  <cp:lastModifiedBy>uksav.klemensova@gmail.com</cp:lastModifiedBy>
  <cp:revision>9</cp:revision>
  <dcterms:modified xsi:type="dcterms:W3CDTF">2024-06-18T19:56:13Z</dcterms:modified>
</cp:coreProperties>
</file>