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68" r:id="rId6"/>
    <p:sldId id="269" r:id="rId7"/>
    <p:sldId id="270" r:id="rId8"/>
    <p:sldId id="271" r:id="rId9"/>
    <p:sldId id="272" r:id="rId10"/>
    <p:sldId id="275" r:id="rId11"/>
    <p:sldId id="273" r:id="rId12"/>
    <p:sldId id="276" r:id="rId13"/>
    <p:sldId id="274" r:id="rId14"/>
    <p:sldId id="262" r:id="rId15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226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="" xmlns:a16="http://schemas.microsoft.com/office/drawing/2014/main" id="{EFEB43EA-A7DA-4680-A8E7-E65420B6C0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="" xmlns:a16="http://schemas.microsoft.com/office/drawing/2014/main" id="{244C5267-6779-41CA-BD39-C5EABA2FA6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274A6-F43F-48DC-A56D-0B2908C14B16}" type="datetime1">
              <a:rPr lang="sk-SK" smtClean="0"/>
              <a:t>19. 6. 2024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="" xmlns:a16="http://schemas.microsoft.com/office/drawing/2014/main" id="{638DDE43-AC12-47AE-8391-661E49956A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="" xmlns:a16="http://schemas.microsoft.com/office/drawing/2014/main" id="{95A9FC78-120B-4D65-8FA6-6363AEB2BA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77FCE-61AF-46ED-8C91-F8E21AF738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5196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90C7-4D0F-4059-9156-5CCB420A2804}" type="datetime1">
              <a:rPr lang="sk-SK" smtClean="0"/>
              <a:pPr/>
              <a:t>19. 6. 2024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/>
              <a:t>Upraviť štýly predlohy textu</a:t>
            </a:r>
          </a:p>
          <a:p>
            <a:pPr lvl="1"/>
            <a:r>
              <a:rPr lang="sk-SK" noProof="0" dirty="0"/>
              <a:t>Druhá úroveň</a:t>
            </a:r>
          </a:p>
          <a:p>
            <a:pPr lvl="2"/>
            <a:r>
              <a:rPr lang="sk-SK" noProof="0" dirty="0"/>
              <a:t>Tretia úroveň</a:t>
            </a:r>
          </a:p>
          <a:p>
            <a:pPr lvl="3"/>
            <a:r>
              <a:rPr lang="sk-SK" noProof="0" dirty="0"/>
              <a:t>Štvrtá úroveň</a:t>
            </a:r>
          </a:p>
          <a:p>
            <a:pPr lvl="4"/>
            <a:r>
              <a:rPr lang="sk-SK" noProof="0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C2F1E-37B4-4461-B765-5B3200DE4B26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37268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noProof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C2F1E-37B4-4461-B765-5B3200DE4B2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6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C2F1E-37B4-4461-B765-5B3200DE4B26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909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oľný tvar 6" title="vlnitý kruh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Kliknite sem a upravte štýl predlohy podnadpisov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A19DBA2D-965C-47F7-9379-EDA420F7D4BF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13" name="Obdĺžnik 12" title="ľavé orámovanie okraja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66DDD8-622F-4857-BAAE-509FAB22EFF9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224A54-6ED0-4EBD-8D8D-C7D253D71CBA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A829F1-F450-4408-849E-1A36A0453319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3256B24-0738-4003-91C6-2613C4B4A3B9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1766878-3199-4EAB-94E7-2D6D11070E14}" type="slidenum">
              <a:rPr lang="sk-SK" noProof="0" smtClean="0"/>
              <a:pPr/>
              <a:t>‹#›</a:t>
            </a:fld>
            <a:endParaRPr lang="sk-SK" noProof="0"/>
          </a:p>
        </p:txBody>
      </p:sp>
      <p:grpSp>
        <p:nvGrpSpPr>
          <p:cNvPr id="7" name="Skupina 6" title="ľavý vlnitý tvar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Voľný tvar 6" title="ľavý vlnitý tvar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Voľný tvar 11" title="ľavá vlnitá čiara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CC0B0F-CBD9-4163-8490-04A8310FAA9F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objekt obsahu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6" name="Zástupný objekt obsahu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B1EC75-5FB0-486A-8EE2-298B37996F13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Zástupný objekt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76F55D-157F-4196-86C0-0AF54C5B75F1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A0D585-028A-4939-B1FB-23FD387F83FF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ľný tvar 11" title="pravý vlnitý tvar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obsahu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/>
          <a:p>
            <a:pPr rtl="0"/>
            <a:fld id="{B7A49223-6C29-4471-AF18-88EE35E5D3D9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  <p:sp>
        <p:nvSpPr>
          <p:cNvPr id="8" name="Obdĺžnik 7" title="ľavé orámovanie okraja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 smtClean="0"/>
              <a:t>Ak chcete pridať obrázok, kliknite na ikonu</a:t>
            </a:r>
            <a:endParaRPr lang="sk-SK" noProof="0"/>
          </a:p>
        </p:txBody>
      </p:sp>
      <p:sp>
        <p:nvSpPr>
          <p:cNvPr id="11" name="Voľný tvar 11" title="pravý vlnitý tvar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ĺžnik 11" title="ľavé orámovanie okraja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/>
          <a:p>
            <a:pPr rtl="0"/>
            <a:fld id="{70E2C8EC-1D30-4F6D-ABAC-77BCD62D3B14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sk-SK" noProof="0" smtClean="0"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CDCC92D-D792-4DDC-B403-358A531B7EA8}" type="datetime1">
              <a:rPr lang="sk-SK" noProof="0" smtClean="0"/>
              <a:t>19. 6. 2024</a:t>
            </a:fld>
            <a:endParaRPr lang="sk-SK" noProof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11" name="Voľný tvar 6" title="ľavý vlnitý okraj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ĺžnik 11" title="pravé orámovanie okraja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ĺžnik 37">
            <a:extLst>
              <a:ext uri="{FF2B5EF4-FFF2-40B4-BE49-F238E27FC236}">
                <a16:creationId xmlns="" xmlns:a16="http://schemas.microsoft.com/office/drawing/2014/main" id="{415DEDD7-7B31-4EF1-B7C7-5AEE3208CC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CDB82B-9AC0-402E-A811-491974D41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4656552"/>
          </a:xfrm>
        </p:spPr>
        <p:txBody>
          <a:bodyPr rtlCol="0">
            <a:noAutofit/>
          </a:bodyPr>
          <a:lstStyle/>
          <a:p>
            <a:pPr rtl="0"/>
            <a:r>
              <a:rPr lang="sk-SK" sz="6800" dirty="0" smtClean="0"/>
              <a:t>SCIMAGOJR</a:t>
            </a:r>
            <a:endParaRPr lang="sk-SK" sz="68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ECB66A7-6ECC-411D-A565-9A33C392681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ltGray">
          <a:xfrm>
            <a:off x="643157" y="5611476"/>
            <a:ext cx="5877385" cy="802992"/>
          </a:xfrm>
        </p:spPr>
        <p:txBody>
          <a:bodyPr rtlCol="0">
            <a:normAutofit/>
          </a:bodyPr>
          <a:lstStyle/>
          <a:p>
            <a:pPr rtl="0"/>
            <a:r>
              <a:rPr lang="sk-SK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Lenka </a:t>
            </a:r>
            <a:r>
              <a:rPr lang="sk-SK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Džimová</a:t>
            </a:r>
            <a:endParaRPr lang="sk-SK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sk-SK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ÚK SAV, </a:t>
            </a:r>
            <a:r>
              <a:rPr lang="sk-SK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OPV</a:t>
            </a:r>
          </a:p>
        </p:txBody>
      </p:sp>
      <p:sp>
        <p:nvSpPr>
          <p:cNvPr id="40" name="Voľný tvar 22">
            <a:extLst>
              <a:ext uri="{FF2B5EF4-FFF2-40B4-BE49-F238E27FC236}">
                <a16:creationId xmlns="" xmlns:a16="http://schemas.microsoft.com/office/drawing/2014/main" id="{80F81674-F7C3-4C78-B984-2851EFB602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820" y="1193174"/>
            <a:ext cx="4339860" cy="16994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Obdĺžnik 5"/>
          <p:cNvSpPr/>
          <p:nvPr/>
        </p:nvSpPr>
        <p:spPr>
          <a:xfrm>
            <a:off x="8307582" y="6137004"/>
            <a:ext cx="2753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https://www.scimagojr.com/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964" y="3453180"/>
            <a:ext cx="3109546" cy="233216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28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3305907"/>
          </a:xfrm>
        </p:spPr>
        <p:txBody>
          <a:bodyPr>
            <a:normAutofit/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2105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1 % </a:t>
            </a:r>
            <a:r>
              <a:rPr lang="sk-SK" sz="2000" dirty="0"/>
              <a:t>časopisov v rámci </a:t>
            </a:r>
            <a:r>
              <a:rPr lang="sk-SK" sz="2000" dirty="0" smtClean="0"/>
              <a:t>oblasti </a:t>
            </a:r>
            <a:r>
              <a:rPr lang="sk-SK" sz="2000" dirty="0"/>
              <a:t>s najvyšším SJR číslom 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ako metrika explicitne v </a:t>
            </a:r>
            <a:r>
              <a:rPr lang="sk-SK" sz="2000" dirty="0" err="1" smtClean="0"/>
              <a:t>SCImagu</a:t>
            </a:r>
            <a:r>
              <a:rPr lang="sk-SK" sz="2000" dirty="0" smtClean="0"/>
              <a:t> nie je uvedené, vypočítava sa </a:t>
            </a:r>
            <a:endParaRPr lang="sk-SK" sz="2000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2"/>
          </p:nvPr>
        </p:nvSpPr>
        <p:spPr>
          <a:xfrm>
            <a:off x="8522521" y="1377463"/>
            <a:ext cx="2901460" cy="4472354"/>
          </a:xfrm>
        </p:spPr>
        <p:txBody>
          <a:bodyPr>
            <a:normAutofit/>
          </a:bodyPr>
          <a:lstStyle/>
          <a:p>
            <a:r>
              <a:rPr lang="sk-SK" sz="4800" dirty="0"/>
              <a:t>SJR 1 </a:t>
            </a:r>
            <a:r>
              <a:rPr lang="sk-SK" sz="4800" dirty="0" smtClean="0"/>
              <a:t>%</a:t>
            </a:r>
            <a:endParaRPr lang="sk-SK" sz="4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767318" y="34113"/>
            <a:ext cx="3391054" cy="4407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sz="2700" dirty="0" smtClean="0"/>
              <a:t>Podľa OBLASTI</a:t>
            </a:r>
            <a:br>
              <a:rPr lang="sk-SK" sz="2700" dirty="0" smtClean="0"/>
            </a:br>
            <a:endParaRPr lang="sk-SK" sz="27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b="38488"/>
          <a:stretch/>
        </p:blipFill>
        <p:spPr>
          <a:xfrm>
            <a:off x="1463916" y="4653831"/>
            <a:ext cx="7303401" cy="208588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304" y="2901947"/>
            <a:ext cx="2952327" cy="175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Obdĺžnik 9">
            <a:extLst>
              <a:ext uri="{FF2B5EF4-FFF2-40B4-BE49-F238E27FC236}">
                <a16:creationId xmlns="" xmlns:a16="http://schemas.microsoft.com/office/drawing/2014/main" id="{0E624BD9-62FB-467A-ACDC-4836ADC5FE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sk-SK"/>
          </a:p>
        </p:txBody>
      </p:sp>
      <p:sp>
        <p:nvSpPr>
          <p:cNvPr id="12" name="Voľný tvar 13">
            <a:extLst>
              <a:ext uri="{FF2B5EF4-FFF2-40B4-BE49-F238E27FC236}">
                <a16:creationId xmlns="" xmlns:a16="http://schemas.microsoft.com/office/drawing/2014/main" id="{4C973920-672E-443D-8D2E-2D1E3853A0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687682-14E6-478D-9035-A24DB1E0F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705" y="1231894"/>
            <a:ext cx="6182790" cy="4339177"/>
          </a:xfrm>
        </p:spPr>
        <p:txBody>
          <a:bodyPr rtlCol="0">
            <a:normAutofit/>
          </a:bodyPr>
          <a:lstStyle/>
          <a:p>
            <a:pPr algn="l" rtl="0"/>
            <a:r>
              <a:rPr lang="sk-SK" sz="9500" dirty="0" smtClean="0">
                <a:solidFill>
                  <a:srgbClr val="2A1A00"/>
                </a:solidFill>
              </a:rPr>
              <a:t>Ďakujem.</a:t>
            </a:r>
            <a:endParaRPr lang="sk-SK" sz="9500" dirty="0">
              <a:solidFill>
                <a:srgbClr val="2A1A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328E4FA7-F992-460B-84B9-C41D85318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5660572"/>
            <a:ext cx="6020627" cy="785904"/>
          </a:xfrm>
        </p:spPr>
        <p:txBody>
          <a:bodyPr rtlCol="0" anchor="ctr">
            <a:normAutofit/>
          </a:bodyPr>
          <a:lstStyle/>
          <a:p>
            <a:pPr algn="l" rtl="0"/>
            <a:r>
              <a:rPr lang="sk-SK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Lenka.dzimova@savba.sk</a:t>
            </a:r>
            <a:endParaRPr lang="sk-SK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Obdĺžnik 13">
            <a:extLst>
              <a:ext uri="{FF2B5EF4-FFF2-40B4-BE49-F238E27FC236}">
                <a16:creationId xmlns="" xmlns:a16="http://schemas.microsoft.com/office/drawing/2014/main" id="{4363DD75-42D3-453C-A84D-D18B4215C9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22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</a:t>
            </a:r>
            <a:r>
              <a:rPr lang="sk-SK" dirty="0" err="1" smtClean="0"/>
              <a:t>scimagoJR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1459523"/>
            <a:ext cx="10178322" cy="5055577"/>
          </a:xfrm>
        </p:spPr>
        <p:txBody>
          <a:bodyPr>
            <a:normAutofit/>
          </a:bodyPr>
          <a:lstStyle/>
          <a:p>
            <a:r>
              <a:rPr lang="sk-SK" b="1" dirty="0" err="1"/>
              <a:t>SCImago</a:t>
            </a:r>
            <a:r>
              <a:rPr lang="sk-SK" b="1" dirty="0"/>
              <a:t> </a:t>
            </a:r>
            <a:r>
              <a:rPr lang="sk-SK" b="1" dirty="0" err="1"/>
              <a:t>Journal</a:t>
            </a:r>
            <a:r>
              <a:rPr lang="sk-SK" b="1" dirty="0"/>
              <a:t> &amp; Country </a:t>
            </a:r>
            <a:r>
              <a:rPr lang="sk-SK" b="1" dirty="0" err="1"/>
              <a:t>Rank</a:t>
            </a:r>
            <a:r>
              <a:rPr lang="sk-SK" b="1" dirty="0"/>
              <a:t> </a:t>
            </a:r>
            <a:r>
              <a:rPr lang="sk-SK" dirty="0"/>
              <a:t>je </a:t>
            </a:r>
            <a:r>
              <a:rPr lang="sk-SK" dirty="0" smtClean="0"/>
              <a:t>platforma, ktorá obsahuje citačné indikátory/metriky</a:t>
            </a:r>
          </a:p>
          <a:p>
            <a:r>
              <a:rPr lang="sk-SK" b="1" dirty="0" smtClean="0"/>
              <a:t>Spolupráca</a:t>
            </a:r>
            <a:r>
              <a:rPr lang="sk-SK" dirty="0" smtClean="0"/>
              <a:t>: </a:t>
            </a:r>
          </a:p>
          <a:p>
            <a:pPr lvl="1"/>
            <a:r>
              <a:rPr lang="sk-SK" dirty="0" err="1" smtClean="0"/>
              <a:t>SCImago</a:t>
            </a:r>
            <a:r>
              <a:rPr lang="sk-SK" dirty="0" smtClean="0"/>
              <a:t> (skupina, ktorá vyvinula SJR)</a:t>
            </a:r>
          </a:p>
          <a:p>
            <a:pPr lvl="1"/>
            <a:r>
              <a:rPr lang="sk-SK" dirty="0" err="1" smtClean="0"/>
              <a:t>Scopus</a:t>
            </a:r>
            <a:r>
              <a:rPr lang="sk-SK" dirty="0" smtClean="0"/>
              <a:t> (citačná databáza, poskytuje dáta)</a:t>
            </a:r>
          </a:p>
          <a:p>
            <a:r>
              <a:rPr lang="sk-SK" b="1" dirty="0" smtClean="0"/>
              <a:t>Metriky:</a:t>
            </a:r>
          </a:p>
          <a:p>
            <a:pPr lvl="1"/>
            <a:r>
              <a:rPr lang="sk-SK" dirty="0" smtClean="0"/>
              <a:t>SJR</a:t>
            </a:r>
          </a:p>
          <a:p>
            <a:pPr lvl="1"/>
            <a:r>
              <a:rPr lang="sk-SK" dirty="0" err="1" smtClean="0"/>
              <a:t>Kvartil</a:t>
            </a:r>
            <a:r>
              <a:rPr lang="sk-SK" dirty="0" smtClean="0"/>
              <a:t> časopisu podľa SJR</a:t>
            </a:r>
          </a:p>
          <a:p>
            <a:pPr lvl="1"/>
            <a:r>
              <a:rPr lang="sk-SK" dirty="0" smtClean="0"/>
              <a:t>H-index</a:t>
            </a:r>
          </a:p>
          <a:p>
            <a:r>
              <a:rPr lang="sk-SK" b="1" dirty="0" smtClean="0"/>
              <a:t>Odvodené </a:t>
            </a:r>
            <a:r>
              <a:rPr lang="sk-SK" b="1" dirty="0" err="1" smtClean="0"/>
              <a:t>ukazatele</a:t>
            </a:r>
            <a:r>
              <a:rPr lang="sk-SK" b="1" dirty="0" smtClean="0"/>
              <a:t>:</a:t>
            </a:r>
          </a:p>
          <a:p>
            <a:pPr lvl="1"/>
            <a:r>
              <a:rPr lang="sk-SK" dirty="0" smtClean="0"/>
              <a:t>SJR </a:t>
            </a:r>
            <a:r>
              <a:rPr lang="sk-SK" dirty="0" err="1" smtClean="0"/>
              <a:t>decil</a:t>
            </a:r>
            <a:r>
              <a:rPr lang="sk-SK" dirty="0" smtClean="0"/>
              <a:t> podľa kategórie</a:t>
            </a:r>
          </a:p>
          <a:p>
            <a:pPr lvl="1"/>
            <a:r>
              <a:rPr lang="sk-SK" dirty="0" smtClean="0"/>
              <a:t>SJR </a:t>
            </a:r>
            <a:r>
              <a:rPr lang="sk-SK" dirty="0" err="1" smtClean="0"/>
              <a:t>decil</a:t>
            </a:r>
            <a:r>
              <a:rPr lang="sk-SK" dirty="0" smtClean="0"/>
              <a:t> podľa </a:t>
            </a:r>
            <a:r>
              <a:rPr lang="sk-SK" dirty="0"/>
              <a:t>v</a:t>
            </a:r>
            <a:r>
              <a:rPr lang="sk-SK" dirty="0" smtClean="0"/>
              <a:t>ednej oblasti</a:t>
            </a:r>
          </a:p>
          <a:p>
            <a:pPr lvl="1"/>
            <a:r>
              <a:rPr lang="sk-SK" dirty="0" smtClean="0"/>
              <a:t>SJR 1 % (podľa vednej oblasti)</a:t>
            </a:r>
          </a:p>
          <a:p>
            <a:pPr lvl="1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520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0"/>
          <a:stretch/>
        </p:blipFill>
        <p:spPr>
          <a:xfrm>
            <a:off x="1068570" y="3997949"/>
            <a:ext cx="3872707" cy="2385267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" t="2391" b="2043"/>
          <a:stretch/>
        </p:blipFill>
        <p:spPr>
          <a:xfrm>
            <a:off x="2750502" y="3288361"/>
            <a:ext cx="3755969" cy="222806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52226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z="2700" dirty="0" err="1"/>
              <a:t>SCImago</a:t>
            </a:r>
            <a:r>
              <a:rPr lang="sk-SK" sz="2700" dirty="0"/>
              <a:t> </a:t>
            </a:r>
            <a:r>
              <a:rPr lang="sk-SK" sz="2700" dirty="0" err="1"/>
              <a:t>Journal</a:t>
            </a:r>
            <a:r>
              <a:rPr lang="sk-SK" sz="2700" dirty="0"/>
              <a:t> </a:t>
            </a:r>
            <a:r>
              <a:rPr lang="sk-SK" sz="2700" dirty="0" err="1"/>
              <a:t>Rank</a:t>
            </a:r>
            <a:r>
              <a:rPr lang="sk-SK" sz="2700" dirty="0"/>
              <a:t> </a:t>
            </a:r>
            <a:r>
              <a:rPr lang="sk-SK" sz="2700" dirty="0" err="1"/>
              <a:t>Indicator</a:t>
            </a:r>
            <a:r>
              <a:rPr lang="sk-SK" sz="2700" dirty="0"/>
              <a:t/>
            </a:r>
            <a:br>
              <a:rPr lang="sk-SK" sz="2700" dirty="0"/>
            </a:br>
            <a:endParaRPr lang="sk-SK" sz="27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8909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metrika </a:t>
            </a:r>
            <a:r>
              <a:rPr lang="sk-SK" sz="2000" dirty="0"/>
              <a:t>prestíže, ktorá vyjadruje vplyv priemerného článku </a:t>
            </a:r>
            <a:r>
              <a:rPr lang="sk-SK" sz="2000" dirty="0" smtClean="0"/>
              <a:t>časopisu</a:t>
            </a:r>
          </a:p>
          <a:p>
            <a:endParaRPr lang="sk-SK" sz="2000" dirty="0" smtClean="0"/>
          </a:p>
          <a:p>
            <a:r>
              <a:rPr lang="sk-SK" sz="2000" dirty="0" smtClean="0"/>
              <a:t>berie </a:t>
            </a:r>
            <a:r>
              <a:rPr lang="sk-SK" sz="2000" dirty="0"/>
              <a:t>do úvahy nielen počet citácií, ale tiež prestíž časopisov, z ktorých dané citácie </a:t>
            </a:r>
            <a:r>
              <a:rPr lang="sk-SK" sz="2000" dirty="0" smtClean="0"/>
              <a:t>pochádzajú</a:t>
            </a:r>
          </a:p>
          <a:p>
            <a:endParaRPr lang="sk-SK" sz="2000" dirty="0"/>
          </a:p>
        </p:txBody>
      </p:sp>
      <p:sp>
        <p:nvSpPr>
          <p:cNvPr id="8" name="Zástupný objekt pre text 4"/>
          <p:cNvSpPr txBox="1">
            <a:spLocks/>
          </p:cNvSpPr>
          <p:nvPr/>
        </p:nvSpPr>
        <p:spPr>
          <a:xfrm>
            <a:off x="8908920" y="1663098"/>
            <a:ext cx="2901460" cy="4472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800" dirty="0" smtClean="0"/>
              <a:t>SJR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29454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5222632"/>
          </a:xfrm>
        </p:spPr>
        <p:txBody>
          <a:bodyPr>
            <a:normAutofit/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2105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metrika, ktorá na základe SJR čísla rozdeľuje časopisy do štyroch množín/</a:t>
            </a:r>
            <a:r>
              <a:rPr lang="sk-SK" sz="2000" dirty="0" err="1" smtClean="0"/>
              <a:t>kvartilov</a:t>
            </a:r>
            <a:r>
              <a:rPr lang="sk-SK" sz="2000" dirty="0" smtClean="0"/>
              <a:t>, podľa ich kvality a hodnoty</a:t>
            </a:r>
          </a:p>
          <a:p>
            <a:r>
              <a:rPr lang="sk-SK" sz="2000" dirty="0" smtClean="0"/>
              <a:t>najlepšie hodnotený je prvý </a:t>
            </a:r>
            <a:r>
              <a:rPr lang="sk-SK" sz="2000" dirty="0" err="1" smtClean="0"/>
              <a:t>kvartil</a:t>
            </a:r>
            <a:r>
              <a:rPr lang="sk-SK" sz="2000" dirty="0" smtClean="0"/>
              <a:t> (Q1)</a:t>
            </a:r>
          </a:p>
          <a:p>
            <a:r>
              <a:rPr lang="sk-SK" sz="2000" dirty="0" err="1" smtClean="0"/>
              <a:t>kvartily</a:t>
            </a:r>
            <a:r>
              <a:rPr lang="sk-SK" sz="2000" dirty="0" smtClean="0"/>
              <a:t> sa vymedzujú vždy v rámci konkrétnej kategórie (do ktorej je časopis zaradený)</a:t>
            </a:r>
          </a:p>
          <a:p>
            <a:pPr lvl="1"/>
            <a:r>
              <a:rPr lang="sk-SK" sz="1600" dirty="0" smtClean="0"/>
              <a:t>Q1 </a:t>
            </a:r>
            <a:r>
              <a:rPr lang="sk-SK" sz="1600" dirty="0"/>
              <a:t>– najlepších 25 </a:t>
            </a:r>
            <a:r>
              <a:rPr lang="sk-SK" sz="1600" dirty="0" smtClean="0"/>
              <a:t>% časopisov v kategórii</a:t>
            </a:r>
            <a:endParaRPr lang="sk-SK" sz="1600" dirty="0"/>
          </a:p>
          <a:p>
            <a:pPr lvl="1"/>
            <a:r>
              <a:rPr lang="sk-SK" sz="1600" dirty="0"/>
              <a:t>Q2 – 26-50 %</a:t>
            </a:r>
          </a:p>
          <a:p>
            <a:pPr lvl="1"/>
            <a:r>
              <a:rPr lang="sk-SK" sz="1600" dirty="0"/>
              <a:t>Q3 – 51-75 %</a:t>
            </a:r>
          </a:p>
          <a:p>
            <a:pPr lvl="1"/>
            <a:r>
              <a:rPr lang="sk-SK" sz="1600" dirty="0"/>
              <a:t>Q4 – 76-100 </a:t>
            </a:r>
            <a:r>
              <a:rPr lang="sk-SK" sz="1600" dirty="0" smtClean="0"/>
              <a:t>%</a:t>
            </a:r>
          </a:p>
          <a:p>
            <a:r>
              <a:rPr lang="sk-SK" sz="2000" dirty="0" smtClean="0"/>
              <a:t>v ARL je </a:t>
            </a:r>
            <a:r>
              <a:rPr lang="sk-SK" sz="2000" dirty="0" err="1" smtClean="0"/>
              <a:t>naimportovaný</a:t>
            </a:r>
            <a:r>
              <a:rPr lang="sk-SK" sz="2000" dirty="0" smtClean="0"/>
              <a:t> vždy len najlepší </a:t>
            </a:r>
            <a:r>
              <a:rPr lang="sk-SK" sz="2000" dirty="0" err="1" smtClean="0"/>
              <a:t>kvartil</a:t>
            </a:r>
            <a:endParaRPr lang="sk-SK" sz="2000" dirty="0" smtClean="0"/>
          </a:p>
          <a:p>
            <a:endParaRPr lang="sk-SK" sz="2000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2"/>
          </p:nvPr>
        </p:nvSpPr>
        <p:spPr>
          <a:xfrm>
            <a:off x="8853853" y="1433147"/>
            <a:ext cx="2901460" cy="4472354"/>
          </a:xfrm>
        </p:spPr>
        <p:txBody>
          <a:bodyPr>
            <a:normAutofit/>
          </a:bodyPr>
          <a:lstStyle/>
          <a:p>
            <a:r>
              <a:rPr lang="sk-SK" sz="4800" dirty="0" smtClean="0"/>
              <a:t>SJR KVARTIL</a:t>
            </a:r>
            <a:endParaRPr lang="sk-SK" sz="48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89" y="4829908"/>
            <a:ext cx="10084449" cy="194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5222632"/>
          </a:xfrm>
        </p:spPr>
        <p:txBody>
          <a:bodyPr>
            <a:normAutofit/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2105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metrika</a:t>
            </a:r>
            <a:r>
              <a:rPr lang="sk-SK" sz="2000" dirty="0"/>
              <a:t>, ktorá je obľúbená pri hodnotení vedeckých pracovníkov, ale dá sa využiť taktiež napríklad pri </a:t>
            </a:r>
            <a:r>
              <a:rPr lang="sk-SK" sz="2000" dirty="0" smtClean="0"/>
              <a:t>časopisoch – v </a:t>
            </a:r>
            <a:r>
              <a:rPr lang="sk-SK" sz="2000" dirty="0" err="1" smtClean="0"/>
              <a:t>SCImagu</a:t>
            </a:r>
            <a:r>
              <a:rPr lang="sk-SK" sz="2000" dirty="0" smtClean="0"/>
              <a:t> je H-index pre časopisy</a:t>
            </a:r>
          </a:p>
          <a:p>
            <a:endParaRPr lang="sk-SK" sz="2000" dirty="0" smtClean="0"/>
          </a:p>
          <a:p>
            <a:r>
              <a:rPr lang="sk-SK" sz="2000" dirty="0" smtClean="0"/>
              <a:t>H-index časopisu vyjadruje koľko </a:t>
            </a:r>
            <a:r>
              <a:rPr lang="sk-SK" sz="2000" dirty="0"/>
              <a:t>článkov </a:t>
            </a:r>
            <a:r>
              <a:rPr lang="sk-SK" sz="2000" dirty="0" smtClean="0"/>
              <a:t>časopisu </a:t>
            </a:r>
            <a:r>
              <a:rPr lang="sk-SK" sz="2000" dirty="0"/>
              <a:t>má vyšší alebo rovnaký počet citácií, ako je poradové číslo </a:t>
            </a:r>
            <a:r>
              <a:rPr lang="sk-SK" sz="2000" dirty="0" smtClean="0"/>
              <a:t>(po zoradení článkov podľa počtu citácií)</a:t>
            </a:r>
            <a:endParaRPr lang="sk-SK" sz="2000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2"/>
          </p:nvPr>
        </p:nvSpPr>
        <p:spPr>
          <a:xfrm>
            <a:off x="8522521" y="1377463"/>
            <a:ext cx="2901460" cy="4472354"/>
          </a:xfrm>
        </p:spPr>
        <p:txBody>
          <a:bodyPr>
            <a:normAutofit/>
          </a:bodyPr>
          <a:lstStyle/>
          <a:p>
            <a:r>
              <a:rPr lang="sk-SK" sz="4800" dirty="0" smtClean="0"/>
              <a:t>H-INDEX</a:t>
            </a:r>
            <a:endParaRPr lang="sk-SK" sz="4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767318" y="313593"/>
            <a:ext cx="3391054" cy="5222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sz="2700" dirty="0" err="1" smtClean="0"/>
              <a:t>Hirschov</a:t>
            </a:r>
            <a:r>
              <a:rPr lang="sk-SK" sz="2700" dirty="0" smtClean="0"/>
              <a:t> index</a:t>
            </a:r>
            <a:br>
              <a:rPr lang="sk-SK" sz="2700" dirty="0" smtClean="0"/>
            </a:br>
            <a:endParaRPr lang="sk-SK" sz="2700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42" y="4107530"/>
            <a:ext cx="6246641" cy="214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3305907"/>
          </a:xfrm>
        </p:spPr>
        <p:txBody>
          <a:bodyPr>
            <a:normAutofit/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2105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prvý </a:t>
            </a:r>
            <a:r>
              <a:rPr lang="sk-SK" sz="2000" dirty="0" err="1"/>
              <a:t>decil</a:t>
            </a:r>
            <a:r>
              <a:rPr lang="sk-SK" sz="2000" dirty="0"/>
              <a:t> </a:t>
            </a:r>
            <a:r>
              <a:rPr lang="sk-SK" sz="2000" dirty="0" smtClean="0"/>
              <a:t>= 10 % </a:t>
            </a:r>
            <a:r>
              <a:rPr lang="sk-SK" sz="2000" dirty="0"/>
              <a:t>časopisov v rámci kategórie s najvyšším SJR číslom 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SJR </a:t>
            </a:r>
            <a:r>
              <a:rPr lang="sk-SK" sz="2000" dirty="0" err="1" smtClean="0"/>
              <a:t>decil</a:t>
            </a:r>
            <a:r>
              <a:rPr lang="sk-SK" sz="2000" dirty="0" smtClean="0"/>
              <a:t> ako metrika explicitne v </a:t>
            </a:r>
            <a:r>
              <a:rPr lang="sk-SK" sz="2000" dirty="0" err="1" smtClean="0"/>
              <a:t>SCImagu</a:t>
            </a:r>
            <a:r>
              <a:rPr lang="sk-SK" sz="2000" dirty="0" smtClean="0"/>
              <a:t> nie je uvedený, každoročne sa vypočítava a importuje do ARL (</a:t>
            </a:r>
            <a:r>
              <a:rPr lang="sk-SK" sz="2000" dirty="0" err="1" smtClean="0"/>
              <a:t>tag</a:t>
            </a:r>
            <a:r>
              <a:rPr lang="sk-SK" sz="2000" dirty="0" smtClean="0"/>
              <a:t> 978 </a:t>
            </a:r>
            <a:r>
              <a:rPr lang="sk-SK" sz="2000" dirty="0" err="1" smtClean="0"/>
              <a:t>subtag</a:t>
            </a:r>
            <a:r>
              <a:rPr lang="sk-SK" sz="2000" dirty="0" smtClean="0"/>
              <a:t> L)</a:t>
            </a:r>
          </a:p>
          <a:p>
            <a:endParaRPr lang="sk-SK" sz="2000" dirty="0" smtClean="0"/>
          </a:p>
          <a:p>
            <a:endParaRPr lang="sk-SK" sz="2000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2"/>
          </p:nvPr>
        </p:nvSpPr>
        <p:spPr>
          <a:xfrm>
            <a:off x="8522521" y="1377463"/>
            <a:ext cx="2901460" cy="4472354"/>
          </a:xfrm>
        </p:spPr>
        <p:txBody>
          <a:bodyPr>
            <a:normAutofit/>
          </a:bodyPr>
          <a:lstStyle/>
          <a:p>
            <a:r>
              <a:rPr lang="sk-SK" sz="4800" dirty="0" smtClean="0"/>
              <a:t>SJR DECIL</a:t>
            </a:r>
            <a:endParaRPr lang="sk-SK" sz="4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767318" y="34113"/>
            <a:ext cx="3391054" cy="4407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sz="2700" dirty="0" smtClean="0"/>
              <a:t>Podľa kategórie</a:t>
            </a:r>
            <a:br>
              <a:rPr lang="sk-SK" sz="2700" dirty="0" smtClean="0"/>
            </a:br>
            <a:endParaRPr lang="sk-SK" sz="27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53" y="4419952"/>
            <a:ext cx="9597673" cy="221707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3"/>
          <a:srcRect t="27793" r="-800" b="23199"/>
          <a:stretch/>
        </p:blipFill>
        <p:spPr>
          <a:xfrm>
            <a:off x="932105" y="3256261"/>
            <a:ext cx="4739551" cy="168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pri hľadaní časopisov v prvom </a:t>
            </a:r>
            <a:r>
              <a:rPr lang="sk-SK" dirty="0" err="1" smtClean="0"/>
              <a:t>decile</a:t>
            </a:r>
            <a:r>
              <a:rPr lang="sk-SK" dirty="0" smtClean="0"/>
              <a:t> (podľa </a:t>
            </a:r>
            <a:r>
              <a:rPr lang="sk-SK" dirty="0" err="1" smtClean="0"/>
              <a:t>KategÓRIE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466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 </a:t>
            </a:r>
            <a:r>
              <a:rPr lang="sk-SK" dirty="0" err="1" smtClean="0"/>
              <a:t>SCImagu</a:t>
            </a:r>
            <a:r>
              <a:rPr lang="sk-SK" dirty="0" smtClean="0"/>
              <a:t> prejdeme do „</a:t>
            </a: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Rankings</a:t>
            </a:r>
            <a:r>
              <a:rPr lang="sk-SK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vyberieme si kategóriu, ktorú potrebujeme (napr. </a:t>
            </a:r>
            <a:r>
              <a:rPr lang="sk-SK" dirty="0" err="1" smtClean="0"/>
              <a:t>Music</a:t>
            </a:r>
            <a:r>
              <a:rPr lang="sk-SK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„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“ zmeníme na „</a:t>
            </a:r>
            <a:r>
              <a:rPr lang="sk-SK" dirty="0" err="1" smtClean="0"/>
              <a:t>Journals</a:t>
            </a:r>
            <a:r>
              <a:rPr lang="sk-SK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vyberieme rok metriky (rok vydania článku -1; články z roku 2024 budú mať rok metriky 2023)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s</a:t>
            </a:r>
            <a:r>
              <a:rPr lang="sk-SK" dirty="0" smtClean="0"/>
              <a:t>tiahneme tabuľku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vyznačíme si 10 % (1/10) z časopisov, pričom platí, že:</a:t>
            </a:r>
          </a:p>
          <a:p>
            <a:pPr lvl="1"/>
            <a:r>
              <a:rPr lang="sk-SK" dirty="0"/>
              <a:t>z</a:t>
            </a:r>
            <a:r>
              <a:rPr lang="sk-SK" dirty="0" smtClean="0"/>
              <a:t>aokrúhľujeme vždy nahor (ak je </a:t>
            </a:r>
            <a:r>
              <a:rPr lang="sk-SK" dirty="0" err="1" smtClean="0"/>
              <a:t>napr</a:t>
            </a:r>
            <a:r>
              <a:rPr lang="sk-SK" dirty="0" smtClean="0"/>
              <a:t> v kategórii 521 časopisov, </a:t>
            </a:r>
            <a:r>
              <a:rPr lang="sk-SK" dirty="0" err="1" smtClean="0"/>
              <a:t>decil</a:t>
            </a:r>
            <a:r>
              <a:rPr lang="sk-SK" dirty="0" smtClean="0"/>
              <a:t> bude pre nás prvých 53)</a:t>
            </a:r>
          </a:p>
          <a:p>
            <a:pPr lvl="1"/>
            <a:r>
              <a:rPr lang="sk-SK" dirty="0" smtClean="0"/>
              <a:t>ak je v kategórii len málo časopisov, navyše môžu mať ešte aj Q2/Q3, tie sa nezarátavajú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ri rovnakom hraničnom čísle </a:t>
            </a:r>
            <a:r>
              <a:rPr lang="sk-SK" dirty="0" err="1" smtClean="0"/>
              <a:t>sjr</a:t>
            </a:r>
            <a:r>
              <a:rPr lang="sk-SK" dirty="0" smtClean="0"/>
              <a:t> berieme aj ďalší časopis ako </a:t>
            </a:r>
            <a:r>
              <a:rPr lang="sk-SK" dirty="0" err="1" smtClean="0"/>
              <a:t>decilový</a:t>
            </a:r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70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2521" y="474785"/>
            <a:ext cx="3391054" cy="3305907"/>
          </a:xfrm>
        </p:spPr>
        <p:txBody>
          <a:bodyPr>
            <a:normAutofit/>
          </a:bodyPr>
          <a:lstStyle/>
          <a:p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2105" y="593539"/>
            <a:ext cx="6158418" cy="498512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prvý </a:t>
            </a:r>
            <a:r>
              <a:rPr lang="sk-SK" sz="2000" dirty="0" err="1"/>
              <a:t>decil</a:t>
            </a:r>
            <a:r>
              <a:rPr lang="sk-SK" sz="2000" dirty="0"/>
              <a:t> </a:t>
            </a:r>
            <a:r>
              <a:rPr lang="sk-SK" sz="2000" dirty="0" smtClean="0"/>
              <a:t>= 10 % </a:t>
            </a:r>
            <a:r>
              <a:rPr lang="sk-SK" sz="2000" dirty="0"/>
              <a:t>časopisov v rámci </a:t>
            </a:r>
            <a:r>
              <a:rPr lang="sk-SK" sz="2000" dirty="0" smtClean="0"/>
              <a:t>oblasti </a:t>
            </a:r>
            <a:r>
              <a:rPr lang="sk-SK" sz="2000" dirty="0"/>
              <a:t>s najvyšším SJR číslom 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SJR </a:t>
            </a:r>
            <a:r>
              <a:rPr lang="sk-SK" sz="2000" dirty="0" err="1" smtClean="0"/>
              <a:t>decil</a:t>
            </a:r>
            <a:r>
              <a:rPr lang="sk-SK" sz="2000" dirty="0" smtClean="0"/>
              <a:t> ako metrika explicitne v </a:t>
            </a:r>
            <a:r>
              <a:rPr lang="sk-SK" sz="2000" dirty="0" err="1" smtClean="0"/>
              <a:t>SCImagu</a:t>
            </a:r>
            <a:r>
              <a:rPr lang="sk-SK" sz="2000" dirty="0" smtClean="0"/>
              <a:t> nie je uvedený; aktuálne je </a:t>
            </a:r>
            <a:r>
              <a:rPr lang="sk-SK" sz="2000" dirty="0" err="1" smtClean="0"/>
              <a:t>novonaimportovaný</a:t>
            </a:r>
            <a:r>
              <a:rPr lang="sk-SK" sz="2000" dirty="0" smtClean="0"/>
              <a:t> (</a:t>
            </a:r>
            <a:r>
              <a:rPr lang="sk-SK" sz="2000" dirty="0" err="1" smtClean="0"/>
              <a:t>tag</a:t>
            </a:r>
            <a:r>
              <a:rPr lang="sk-SK" sz="2000" dirty="0" smtClean="0"/>
              <a:t> 978 </a:t>
            </a:r>
            <a:r>
              <a:rPr lang="sk-SK" sz="2000" dirty="0" err="1" smtClean="0"/>
              <a:t>subtag</a:t>
            </a:r>
            <a:r>
              <a:rPr lang="sk-SK" sz="2000" dirty="0" smtClean="0"/>
              <a:t> Q)</a:t>
            </a:r>
            <a:endParaRPr lang="sk-SK" sz="2000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half" idx="2"/>
          </p:nvPr>
        </p:nvSpPr>
        <p:spPr>
          <a:xfrm>
            <a:off x="8522521" y="1377463"/>
            <a:ext cx="2901460" cy="4472354"/>
          </a:xfrm>
        </p:spPr>
        <p:txBody>
          <a:bodyPr>
            <a:normAutofit/>
          </a:bodyPr>
          <a:lstStyle/>
          <a:p>
            <a:r>
              <a:rPr lang="sk-SK" sz="4800" dirty="0" smtClean="0"/>
              <a:t>SJR DECIL</a:t>
            </a:r>
            <a:endParaRPr lang="sk-SK" sz="48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767318" y="34113"/>
            <a:ext cx="3391054" cy="4407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sz="2700" dirty="0" smtClean="0"/>
              <a:t>Podľa OBLASTI</a:t>
            </a:r>
            <a:br>
              <a:rPr lang="sk-SK" sz="2700" dirty="0" smtClean="0"/>
            </a:br>
            <a:endParaRPr lang="sk-SK" sz="27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/>
          <a:srcRect b="38488"/>
          <a:stretch/>
        </p:blipFill>
        <p:spPr>
          <a:xfrm>
            <a:off x="1463916" y="4653831"/>
            <a:ext cx="7303401" cy="208588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304" y="2901947"/>
            <a:ext cx="2952327" cy="175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pri hľadaní časopisov v prvom </a:t>
            </a:r>
            <a:r>
              <a:rPr lang="sk-SK" dirty="0" err="1" smtClean="0"/>
              <a:t>decile</a:t>
            </a:r>
            <a:r>
              <a:rPr lang="sk-SK" dirty="0" smtClean="0"/>
              <a:t> (podľa oblasti)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4668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 </a:t>
            </a:r>
            <a:r>
              <a:rPr lang="sk-SK" dirty="0" err="1" smtClean="0"/>
              <a:t>SCImagu</a:t>
            </a:r>
            <a:r>
              <a:rPr lang="sk-SK" dirty="0" smtClean="0"/>
              <a:t> prejdeme do „</a:t>
            </a: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Rankings</a:t>
            </a:r>
            <a:r>
              <a:rPr lang="sk-SK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vyberieme si oblasť, ktorú potrebujeme (z výberu „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areas</a:t>
            </a:r>
            <a:r>
              <a:rPr lang="sk-SK" dirty="0" smtClean="0"/>
              <a:t>“)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„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“ zmeníme na „</a:t>
            </a:r>
            <a:r>
              <a:rPr lang="sk-SK" dirty="0" err="1" smtClean="0"/>
              <a:t>Journals</a:t>
            </a:r>
            <a:r>
              <a:rPr lang="sk-SK" dirty="0" smtClean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vyberieme rok metriky (rok vydania článku -1; články z roku 2024 budú mať rok metriky 2023)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s</a:t>
            </a:r>
            <a:r>
              <a:rPr lang="sk-SK" dirty="0" smtClean="0"/>
              <a:t>tiahneme tabuľku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vyznačíme si 10 % (1/10) z časopisov, pričom platí, že:</a:t>
            </a:r>
          </a:p>
          <a:p>
            <a:pPr lvl="1"/>
            <a:r>
              <a:rPr lang="sk-SK" dirty="0"/>
              <a:t>z</a:t>
            </a:r>
            <a:r>
              <a:rPr lang="sk-SK" dirty="0" smtClean="0"/>
              <a:t>aokrúhľujeme vždy nahor (ak je </a:t>
            </a:r>
            <a:r>
              <a:rPr lang="sk-SK" dirty="0" err="1" smtClean="0"/>
              <a:t>napr</a:t>
            </a:r>
            <a:r>
              <a:rPr lang="sk-SK" dirty="0" smtClean="0"/>
              <a:t> v oblasti 521 časopisov, </a:t>
            </a:r>
            <a:r>
              <a:rPr lang="sk-SK" dirty="0" err="1" smtClean="0"/>
              <a:t>decil</a:t>
            </a:r>
            <a:r>
              <a:rPr lang="sk-SK" dirty="0" smtClean="0"/>
              <a:t> bude pre nás prvých 53)</a:t>
            </a:r>
          </a:p>
          <a:p>
            <a:pPr lvl="1"/>
            <a:r>
              <a:rPr lang="sk-SK" dirty="0" smtClean="0"/>
              <a:t>ak je v </a:t>
            </a:r>
            <a:r>
              <a:rPr lang="sk-SK" dirty="0" smtClean="0"/>
              <a:t>oblasti </a:t>
            </a:r>
            <a:r>
              <a:rPr lang="sk-SK" dirty="0" smtClean="0"/>
              <a:t>len málo časopisov, navyše môžu mať ešte aj Q2/Q3, tie sa nezarátavajú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ri rovnakom hraničnom čísle </a:t>
            </a:r>
            <a:r>
              <a:rPr lang="sk-SK" dirty="0" err="1" smtClean="0"/>
              <a:t>sjr</a:t>
            </a:r>
            <a:r>
              <a:rPr lang="sk-SK" dirty="0" smtClean="0"/>
              <a:t> berieme aj ďalší časopis ako </a:t>
            </a:r>
            <a:r>
              <a:rPr lang="sk-SK" dirty="0" err="1" smtClean="0"/>
              <a:t>decilový</a:t>
            </a:r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7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zna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dge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64FCEF-5D02-4451-89DD-C5055544A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3B9E78-595F-41AA-B8FF-1657B24A64F3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AED409D-D761-44D8-8125-D888C04D1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584</Words>
  <Application>Microsoft Office PowerPoint</Application>
  <PresentationFormat>Širokouhlá</PresentationFormat>
  <Paragraphs>80</Paragraphs>
  <Slides>11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Odznak</vt:lpstr>
      <vt:lpstr>SCIMAGOJR</vt:lpstr>
      <vt:lpstr>ČO je scimagoJR?</vt:lpstr>
      <vt:lpstr>SCImago Journal Rank Indicator </vt:lpstr>
      <vt:lpstr> </vt:lpstr>
      <vt:lpstr> </vt:lpstr>
      <vt:lpstr> </vt:lpstr>
      <vt:lpstr>Postup pri hľadaní časopisov v prvom decile (podľa KategÓRIE)</vt:lpstr>
      <vt:lpstr> </vt:lpstr>
      <vt:lpstr>Postup pri hľadaní časopisov v prvom decile (podľa oblasti)</vt:lpstr>
      <vt:lpstr> </vt:lpstr>
      <vt:lpstr>Ďakujem.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2024-06-18T07:19:06Z</dcterms:created>
  <dcterms:modified xsi:type="dcterms:W3CDTF">2024-06-19T12:50:39Z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