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9" r:id="rId5"/>
    <p:sldId id="268" r:id="rId6"/>
    <p:sldId id="269" r:id="rId7"/>
    <p:sldId id="270" r:id="rId8"/>
    <p:sldId id="271" r:id="rId9"/>
    <p:sldId id="272" r:id="rId10"/>
    <p:sldId id="275" r:id="rId11"/>
    <p:sldId id="273" r:id="rId12"/>
    <p:sldId id="276" r:id="rId13"/>
    <p:sldId id="274" r:id="rId14"/>
    <p:sldId id="262" r:id="rId15"/>
  </p:sldIdLst>
  <p:sldSz cx="12192000" cy="6858000"/>
  <p:notesSz cx="6858000" cy="9144000"/>
  <p:defaultTextStyle>
    <a:defPPr rtl="0">
      <a:defRPr lang="sk-S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226" autoAdjust="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404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>
            <a:extLst>
              <a:ext uri="{FF2B5EF4-FFF2-40B4-BE49-F238E27FC236}">
                <a16:creationId xmlns="" xmlns:a16="http://schemas.microsoft.com/office/drawing/2014/main" id="{EFEB43EA-A7DA-4680-A8E7-E65420B6C0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>
            <a:extLst>
              <a:ext uri="{FF2B5EF4-FFF2-40B4-BE49-F238E27FC236}">
                <a16:creationId xmlns="" xmlns:a16="http://schemas.microsoft.com/office/drawing/2014/main" id="{244C5267-6779-41CA-BD39-C5EABA2FA6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274A6-F43F-48DC-A56D-0B2908C14B16}" type="datetime1">
              <a:rPr lang="sk-SK" smtClean="0"/>
              <a:t>19. 6. 2024</a:t>
            </a:fld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="" xmlns:a16="http://schemas.microsoft.com/office/drawing/2014/main" id="{638DDE43-AC12-47AE-8391-661E49956A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="" xmlns:a16="http://schemas.microsoft.com/office/drawing/2014/main" id="{95A9FC78-120B-4D65-8FA6-6363AEB2BA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77FCE-61AF-46ED-8C91-F8E21AF738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5196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noProof="0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790C7-4D0F-4059-9156-5CCB420A2804}" type="datetime1">
              <a:rPr lang="sk-SK" smtClean="0"/>
              <a:pPr/>
              <a:t>19. 6. 2024</a:t>
            </a:fld>
            <a:endParaRPr lang="sk-SK" dirty="0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 noProof="0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dirty="0"/>
              <a:t>Upraviť štýly predlohy textu</a:t>
            </a:r>
          </a:p>
          <a:p>
            <a:pPr lvl="1"/>
            <a:r>
              <a:rPr lang="sk-SK" noProof="0" dirty="0"/>
              <a:t>Druhá úroveň</a:t>
            </a:r>
          </a:p>
          <a:p>
            <a:pPr lvl="2"/>
            <a:r>
              <a:rPr lang="sk-SK" noProof="0" dirty="0"/>
              <a:t>Tretia úroveň</a:t>
            </a:r>
          </a:p>
          <a:p>
            <a:pPr lvl="3"/>
            <a:r>
              <a:rPr lang="sk-SK" noProof="0" dirty="0"/>
              <a:t>Štvrtá úroveň</a:t>
            </a:r>
          </a:p>
          <a:p>
            <a:pPr lvl="4"/>
            <a:r>
              <a:rPr lang="sk-SK" noProof="0" dirty="0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noProof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C2F1E-37B4-4461-B765-5B3200DE4B26}" type="slidenum">
              <a:rPr lang="sk-SK" noProof="0" smtClean="0"/>
              <a:t>‹#›</a:t>
            </a:fld>
            <a:endParaRPr lang="sk-SK" noProof="0"/>
          </a:p>
        </p:txBody>
      </p:sp>
    </p:spTree>
    <p:extLst>
      <p:ext uri="{BB962C8B-B14F-4D97-AF65-F5344CB8AC3E}">
        <p14:creationId xmlns:p14="http://schemas.microsoft.com/office/powerpoint/2010/main" val="3372685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noProof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C2F1E-37B4-4461-B765-5B3200DE4B26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966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C2F1E-37B4-4461-B765-5B3200DE4B26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9091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Voľný tvar 6" title="vlnitý kruh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078523" y="1098388"/>
            <a:ext cx="10318418" cy="4394988"/>
          </a:xfrm>
        </p:spPr>
        <p:txBody>
          <a:bodyPr rtlCol="0" anchor="ctr">
            <a:noAutofit/>
          </a:bodyPr>
          <a:lstStyle>
            <a:lvl1pPr algn="ctr">
              <a:defRPr sz="10000" spc="800" baseline="0"/>
            </a:lvl1pPr>
          </a:lstStyle>
          <a:p>
            <a:pPr rtl="0"/>
            <a:r>
              <a:rPr lang="sk-SK" noProof="0"/>
              <a:t>Kliknite sem a upravte štýl predlohy nadpisov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215045" y="5979196"/>
            <a:ext cx="8045373" cy="742279"/>
          </a:xfrm>
        </p:spPr>
        <p:txBody>
          <a:bodyPr rtlCol="0"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sk-SK" noProof="0"/>
              <a:t>Kliknite sem a upravte štýl predlohy podnadpisov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A19DBA2D-965C-47F7-9379-EDA420F7D4BF}" type="datetime1">
              <a:rPr lang="sk-SK" noProof="0" smtClean="0"/>
              <a:t>19. 6. 2024</a:t>
            </a:fld>
            <a:endParaRPr lang="sk-SK" noProof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endParaRPr lang="sk-SK" noProof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71766878-3199-4EAB-94E7-2D6D11070E14}" type="slidenum">
              <a:rPr lang="sk-SK" noProof="0" smtClean="0"/>
              <a:pPr/>
              <a:t>‹#›</a:t>
            </a:fld>
            <a:endParaRPr lang="sk-SK" noProof="0"/>
          </a:p>
        </p:txBody>
      </p:sp>
      <p:sp>
        <p:nvSpPr>
          <p:cNvPr id="13" name="Obdĺžnik 12" title="ľavé orámovanie okraja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k-SK" noProof="0"/>
              <a:t>Kliknite sem a upravte štýl predlohy nadpisov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66DDD8-622F-4857-BAAE-509FAB22EFF9}" type="datetime1">
              <a:rPr lang="sk-SK" noProof="0" smtClean="0"/>
              <a:t>19. 6. 2024</a:t>
            </a:fld>
            <a:endParaRPr lang="sk-SK" noProof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noProof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sk-SK" noProof="0" smtClean="0"/>
              <a:t>‹#›</a:t>
            </a:fld>
            <a:endParaRPr lang="sk-SK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10066321" y="382386"/>
            <a:ext cx="1492132" cy="5600404"/>
          </a:xfrm>
        </p:spPr>
        <p:txBody>
          <a:bodyPr vert="eaVert" rtlCol="0"/>
          <a:lstStyle/>
          <a:p>
            <a:pPr rtl="0"/>
            <a:r>
              <a:rPr lang="sk-SK" noProof="0"/>
              <a:t>Kliknite sem a upravte štýl predlohy nadpisov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257300" y="382385"/>
            <a:ext cx="8392585" cy="5600405"/>
          </a:xfrm>
        </p:spPr>
        <p:txBody>
          <a:bodyPr vert="eaVert" rtlCol="0"/>
          <a:lstStyle/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224A54-6ED0-4EBD-8D8D-C7D253D71CBA}" type="datetime1">
              <a:rPr lang="sk-SK" noProof="0" smtClean="0"/>
              <a:t>19. 6. 2024</a:t>
            </a:fld>
            <a:endParaRPr lang="sk-SK" noProof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noProof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sk-SK" noProof="0" smtClean="0"/>
              <a:t>‹#›</a:t>
            </a:fld>
            <a:endParaRPr lang="sk-SK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k-SK" noProof="0"/>
              <a:t>Kliknite sem a upravte štýl predlohy nadpisov</a:t>
            </a:r>
          </a:p>
        </p:txBody>
      </p:sp>
      <p:sp>
        <p:nvSpPr>
          <p:cNvPr id="3" name="Zástupný objekt obsah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A829F1-F450-4408-849E-1A36A0453319}" type="datetime1">
              <a:rPr lang="sk-SK" noProof="0" smtClean="0"/>
              <a:t>19. 6. 2024</a:t>
            </a:fld>
            <a:endParaRPr lang="sk-SK" noProof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noProof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sk-SK" noProof="0" smtClean="0"/>
              <a:t>‹#›</a:t>
            </a:fld>
            <a:endParaRPr lang="sk-SK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3242929" y="1073888"/>
            <a:ext cx="8187071" cy="4064627"/>
          </a:xfrm>
        </p:spPr>
        <p:txBody>
          <a:bodyPr rtlCol="0"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sk-SK" noProof="0"/>
              <a:t>Kliknite sem a upravte štýl predlohy nadpisov</a:t>
            </a:r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 hasCustomPrompt="1"/>
          </p:nvPr>
        </p:nvSpPr>
        <p:spPr>
          <a:xfrm>
            <a:off x="3242930" y="5159781"/>
            <a:ext cx="7017488" cy="951135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23256B24-0738-4003-91C6-2613C4B4A3B9}" type="datetime1">
              <a:rPr lang="sk-SK" noProof="0" smtClean="0"/>
              <a:t>19. 6. 2024</a:t>
            </a:fld>
            <a:endParaRPr lang="sk-SK" noProof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sk-SK" noProof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1766878-3199-4EAB-94E7-2D6D11070E14}" type="slidenum">
              <a:rPr lang="sk-SK" noProof="0" smtClean="0"/>
              <a:pPr/>
              <a:t>‹#›</a:t>
            </a:fld>
            <a:endParaRPr lang="sk-SK" noProof="0"/>
          </a:p>
        </p:txBody>
      </p:sp>
      <p:grpSp>
        <p:nvGrpSpPr>
          <p:cNvPr id="7" name="Skupina 6" title="ľavý vlnitý tvar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Voľný tvar 6" title="ľavý vlnitý tvar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Voľný tvar 11" title="ľavá vlnitá čiara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typy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k-SK" noProof="0"/>
              <a:t>Kliknite sem a upravte štýl predlohy nadpisov</a:t>
            </a:r>
          </a:p>
        </p:txBody>
      </p:sp>
      <p:sp>
        <p:nvSpPr>
          <p:cNvPr id="3" name="Zástupný objekt obsahu 2"/>
          <p:cNvSpPr>
            <a:spLocks noGrp="1"/>
          </p:cNvSpPr>
          <p:nvPr>
            <p:ph sz="half" idx="1" hasCustomPrompt="1"/>
          </p:nvPr>
        </p:nvSpPr>
        <p:spPr>
          <a:xfrm>
            <a:off x="1257300" y="2286000"/>
            <a:ext cx="4800600" cy="3619500"/>
          </a:xfrm>
        </p:spPr>
        <p:txBody>
          <a:bodyPr rtlCol="0"/>
          <a:lstStyle/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</a:p>
        </p:txBody>
      </p:sp>
      <p:sp>
        <p:nvSpPr>
          <p:cNvPr id="4" name="Zástupný objekt obsahu 3"/>
          <p:cNvSpPr>
            <a:spLocks noGrp="1"/>
          </p:cNvSpPr>
          <p:nvPr>
            <p:ph sz="half" idx="2" hasCustomPrompt="1"/>
          </p:nvPr>
        </p:nvSpPr>
        <p:spPr>
          <a:xfrm>
            <a:off x="6647796" y="2286000"/>
            <a:ext cx="4800600" cy="3619500"/>
          </a:xfrm>
        </p:spPr>
        <p:txBody>
          <a:bodyPr rtlCol="0"/>
          <a:lstStyle/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FCC0B0F-CBD9-4163-8490-04A8310FAA9F}" type="datetime1">
              <a:rPr lang="sk-SK" noProof="0" smtClean="0"/>
              <a:t>19. 6. 2024</a:t>
            </a:fld>
            <a:endParaRPr lang="sk-SK" noProof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noProof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sk-SK" noProof="0" smtClean="0"/>
              <a:t>‹#›</a:t>
            </a:fld>
            <a:endParaRPr lang="sk-SK" noProof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252728" y="381000"/>
            <a:ext cx="10172700" cy="1493517"/>
          </a:xfrm>
        </p:spPr>
        <p:txBody>
          <a:bodyPr rtlCol="0"/>
          <a:lstStyle/>
          <a:p>
            <a:pPr rtl="0"/>
            <a:r>
              <a:rPr lang="sk-SK" noProof="0"/>
              <a:t>Kliknite sem a upravte štýl predlohy nadpisov</a:t>
            </a:r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 hasCustomPrompt="1"/>
          </p:nvPr>
        </p:nvSpPr>
        <p:spPr>
          <a:xfrm>
            <a:off x="1251678" y="2199633"/>
            <a:ext cx="4800600" cy="632529"/>
          </a:xfrm>
        </p:spPr>
        <p:txBody>
          <a:bodyPr rtlCol="0"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4" name="Zástupný objekt obsahu 3"/>
          <p:cNvSpPr>
            <a:spLocks noGrp="1"/>
          </p:cNvSpPr>
          <p:nvPr>
            <p:ph sz="half" idx="2" hasCustomPrompt="1"/>
          </p:nvPr>
        </p:nvSpPr>
        <p:spPr>
          <a:xfrm>
            <a:off x="1257300" y="2909102"/>
            <a:ext cx="4800600" cy="2996398"/>
          </a:xfrm>
        </p:spPr>
        <p:txBody>
          <a:bodyPr rtlCol="0"/>
          <a:lstStyle/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</a:p>
        </p:txBody>
      </p:sp>
      <p:sp>
        <p:nvSpPr>
          <p:cNvPr id="5" name="Zástupný objekt textu 4"/>
          <p:cNvSpPr>
            <a:spLocks noGrp="1"/>
          </p:cNvSpPr>
          <p:nvPr>
            <p:ph type="body" sz="quarter" idx="3" hasCustomPrompt="1"/>
          </p:nvPr>
        </p:nvSpPr>
        <p:spPr>
          <a:xfrm>
            <a:off x="6633864" y="2199633"/>
            <a:ext cx="4800600" cy="632529"/>
          </a:xfrm>
        </p:spPr>
        <p:txBody>
          <a:bodyPr rtlCol="0"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6" name="Zástupný objekt obsahu 5"/>
          <p:cNvSpPr>
            <a:spLocks noGrp="1"/>
          </p:cNvSpPr>
          <p:nvPr>
            <p:ph sz="quarter" idx="4" hasCustomPrompt="1"/>
          </p:nvPr>
        </p:nvSpPr>
        <p:spPr>
          <a:xfrm>
            <a:off x="6633864" y="2909102"/>
            <a:ext cx="4800600" cy="2996398"/>
          </a:xfrm>
        </p:spPr>
        <p:txBody>
          <a:bodyPr rtlCol="0"/>
          <a:lstStyle/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</a:p>
        </p:txBody>
      </p:sp>
      <p:sp>
        <p:nvSpPr>
          <p:cNvPr id="7" name="Zástupný dá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B1EC75-5FB0-486A-8EE2-298B37996F13}" type="datetime1">
              <a:rPr lang="sk-SK" noProof="0" smtClean="0"/>
              <a:t>19. 6. 2024</a:t>
            </a:fld>
            <a:endParaRPr lang="sk-SK" noProof="0"/>
          </a:p>
        </p:txBody>
      </p:sp>
      <p:sp>
        <p:nvSpPr>
          <p:cNvPr id="8" name="Zástupná pät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noProof="0"/>
          </a:p>
        </p:txBody>
      </p:sp>
      <p:sp>
        <p:nvSpPr>
          <p:cNvPr id="9" name="Zástupný objekt čísla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sk-SK" noProof="0" smtClean="0"/>
              <a:t>‹#›</a:t>
            </a:fld>
            <a:endParaRPr lang="sk-SK" noProof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ba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k-SK" noProof="0"/>
              <a:t>Kliknite sem a upravte štýl predlohy nadpisov</a:t>
            </a:r>
          </a:p>
        </p:txBody>
      </p:sp>
      <p:sp>
        <p:nvSpPr>
          <p:cNvPr id="3" name="Zástupný dá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76F55D-157F-4196-86C0-0AF54C5B75F1}" type="datetime1">
              <a:rPr lang="sk-SK" noProof="0" smtClean="0"/>
              <a:t>19. 6. 2024</a:t>
            </a:fld>
            <a:endParaRPr lang="sk-SK" noProof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noProof="0"/>
          </a:p>
        </p:txBody>
      </p:sp>
      <p:sp>
        <p:nvSpPr>
          <p:cNvPr id="5" name="Zástupný objekt čísla snímk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sk-SK" noProof="0" smtClean="0"/>
              <a:t>‹#›</a:t>
            </a:fld>
            <a:endParaRPr lang="sk-SK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dá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A0D585-028A-4939-B1FB-23FD387F83FF}" type="datetime1">
              <a:rPr lang="sk-SK" noProof="0" smtClean="0"/>
              <a:t>19. 6. 2024</a:t>
            </a:fld>
            <a:endParaRPr lang="sk-SK" noProof="0"/>
          </a:p>
        </p:txBody>
      </p:sp>
      <p:sp>
        <p:nvSpPr>
          <p:cNvPr id="3" name="Zástupná pät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noProof="0"/>
          </a:p>
        </p:txBody>
      </p:sp>
      <p:sp>
        <p:nvSpPr>
          <p:cNvPr id="4" name="Zástupný objekt čísla snímk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sk-SK" noProof="0" smtClean="0"/>
              <a:t>‹#›</a:t>
            </a:fld>
            <a:endParaRPr lang="sk-SK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 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Voľný tvar 11" title="pravý vlnitý tvar na pozadí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37884" y="457199"/>
            <a:ext cx="3092115" cy="1196671"/>
          </a:xfrm>
        </p:spPr>
        <p:txBody>
          <a:bodyPr rtlCol="0"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sk-SK" noProof="0"/>
              <a:t>Kliknite sem a upravte štýl predlohy nadpisov</a:t>
            </a:r>
          </a:p>
        </p:txBody>
      </p:sp>
      <p:sp>
        <p:nvSpPr>
          <p:cNvPr id="3" name="Zástupný objekt obsahu 2"/>
          <p:cNvSpPr>
            <a:spLocks noGrp="1"/>
          </p:cNvSpPr>
          <p:nvPr>
            <p:ph idx="1" hasCustomPrompt="1"/>
          </p:nvPr>
        </p:nvSpPr>
        <p:spPr>
          <a:xfrm>
            <a:off x="765051" y="920377"/>
            <a:ext cx="6158418" cy="4985124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</a:p>
        </p:txBody>
      </p:sp>
      <p:sp>
        <p:nvSpPr>
          <p:cNvPr id="4" name="Zástupný objekt textu 3"/>
          <p:cNvSpPr>
            <a:spLocks noGrp="1"/>
          </p:cNvSpPr>
          <p:nvPr>
            <p:ph type="body" sz="half" idx="2" hasCustomPrompt="1"/>
          </p:nvPr>
        </p:nvSpPr>
        <p:spPr>
          <a:xfrm>
            <a:off x="8337885" y="1741336"/>
            <a:ext cx="3092115" cy="4164164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 rtlCol="0"/>
          <a:lstStyle/>
          <a:p>
            <a:pPr rtl="0"/>
            <a:fld id="{B7A49223-6C29-4471-AF18-88EE35E5D3D9}" type="datetime1">
              <a:rPr lang="sk-SK" noProof="0" smtClean="0"/>
              <a:t>19. 6. 2024</a:t>
            </a:fld>
            <a:endParaRPr lang="sk-SK" noProof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 rtlCol="0"/>
          <a:lstStyle/>
          <a:p>
            <a:pPr rtl="0"/>
            <a:endParaRPr lang="sk-SK" noProof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 rtlCol="0"/>
          <a:lstStyle/>
          <a:p>
            <a:pPr rtl="0"/>
            <a:fld id="{71766878-3199-4EAB-94E7-2D6D11070E14}" type="slidenum">
              <a:rPr lang="sk-SK" noProof="0" smtClean="0"/>
              <a:t>‹#›</a:t>
            </a:fld>
            <a:endParaRPr lang="sk-SK" noProof="0"/>
          </a:p>
        </p:txBody>
      </p:sp>
      <p:sp>
        <p:nvSpPr>
          <p:cNvPr id="8" name="Obdĺžnik 7" title="ľavé orámovanie okraja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rázok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k-SK" noProof="0" smtClean="0"/>
              <a:t>Ak chcete pridať obrázok, kliknite na ikonu</a:t>
            </a:r>
            <a:endParaRPr lang="sk-SK" noProof="0"/>
          </a:p>
        </p:txBody>
      </p:sp>
      <p:sp>
        <p:nvSpPr>
          <p:cNvPr id="11" name="Voľný tvar 11" title="pravý vlnitý tvar na pozadí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Obdĺžnik 11" title="ľavé orámovanie okraja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37883" y="457200"/>
            <a:ext cx="3092117" cy="1196670"/>
          </a:xfrm>
        </p:spPr>
        <p:txBody>
          <a:bodyPr rtlCol="0"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sk-SK" noProof="0"/>
              <a:t>Kliknite sem a upravte štýl predlohy nadpisov</a:t>
            </a:r>
          </a:p>
        </p:txBody>
      </p:sp>
      <p:sp>
        <p:nvSpPr>
          <p:cNvPr id="4" name="Zástupný objekt textu 3"/>
          <p:cNvSpPr>
            <a:spLocks noGrp="1"/>
          </p:cNvSpPr>
          <p:nvPr>
            <p:ph type="body" sz="half" idx="2" hasCustomPrompt="1"/>
          </p:nvPr>
        </p:nvSpPr>
        <p:spPr>
          <a:xfrm>
            <a:off x="8337883" y="1741336"/>
            <a:ext cx="3092117" cy="4164164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 rtlCol="0"/>
          <a:lstStyle/>
          <a:p>
            <a:pPr rtl="0"/>
            <a:fld id="{70E2C8EC-1D30-4F6D-ABAC-77BCD62D3B14}" type="datetime1">
              <a:rPr lang="sk-SK" noProof="0" smtClean="0"/>
              <a:t>19. 6. 2024</a:t>
            </a:fld>
            <a:endParaRPr lang="sk-SK" noProof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 rtlCol="0"/>
          <a:lstStyle/>
          <a:p>
            <a:pPr rtl="0"/>
            <a:endParaRPr lang="sk-SK" noProof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 rtlCol="0"/>
          <a:lstStyle/>
          <a:p>
            <a:pPr rtl="0"/>
            <a:fld id="{71766878-3199-4EAB-94E7-2D6D11070E14}" type="slidenum">
              <a:rPr lang="sk-SK" noProof="0" smtClean="0"/>
              <a:t>‹#›</a:t>
            </a:fld>
            <a:endParaRPr lang="sk-SK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sk-SK" noProof="0"/>
              <a:t>Kliknite sem a upravte štýl predlohy nadpisov</a:t>
            </a:r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ECDCC92D-D792-4DDC-B403-358A531B7EA8}" type="datetime1">
              <a:rPr lang="sk-SK" noProof="0" smtClean="0"/>
              <a:t>19. 6. 2024</a:t>
            </a:fld>
            <a:endParaRPr lang="sk-SK" noProof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sk-SK" noProof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766878-3199-4EAB-94E7-2D6D11070E14}" type="slidenum">
              <a:rPr lang="sk-SK" noProof="0" smtClean="0"/>
              <a:pPr/>
              <a:t>‹#›</a:t>
            </a:fld>
            <a:endParaRPr lang="sk-SK" noProof="0"/>
          </a:p>
        </p:txBody>
      </p:sp>
      <p:sp>
        <p:nvSpPr>
          <p:cNvPr id="11" name="Voľný tvar 6" title="ľavý vlnitý okraj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Obdĺžnik 11" title="pravé orámovanie okraja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dĺžnik 37">
            <a:extLst>
              <a:ext uri="{FF2B5EF4-FFF2-40B4-BE49-F238E27FC236}">
                <a16:creationId xmlns="" xmlns:a16="http://schemas.microsoft.com/office/drawing/2014/main" id="{415DEDD7-7B31-4EF1-B7C7-5AEE3208CC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1" y="0"/>
            <a:ext cx="1219199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k-SK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9CDB82B-9AC0-402E-A811-491974D41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849" y="954923"/>
            <a:ext cx="5875694" cy="4656552"/>
          </a:xfrm>
        </p:spPr>
        <p:txBody>
          <a:bodyPr rtlCol="0">
            <a:noAutofit/>
          </a:bodyPr>
          <a:lstStyle/>
          <a:p>
            <a:pPr rtl="0"/>
            <a:r>
              <a:rPr lang="sk-SK" sz="6800" dirty="0" smtClean="0"/>
              <a:t>SCIMAGOJR</a:t>
            </a:r>
            <a:endParaRPr lang="sk-SK" sz="68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ECB66A7-6ECC-411D-A565-9A33C392681B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ltGray">
          <a:xfrm>
            <a:off x="643157" y="5611476"/>
            <a:ext cx="5877385" cy="802992"/>
          </a:xfrm>
        </p:spPr>
        <p:txBody>
          <a:bodyPr rtlCol="0">
            <a:normAutofit/>
          </a:bodyPr>
          <a:lstStyle/>
          <a:p>
            <a:pPr rtl="0"/>
            <a:r>
              <a:rPr lang="sk-SK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Lenka </a:t>
            </a:r>
            <a:r>
              <a:rPr lang="sk-SK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Džimová</a:t>
            </a:r>
            <a:endParaRPr lang="sk-SK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r>
              <a:rPr lang="sk-SK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ÚK SAV, </a:t>
            </a:r>
            <a:r>
              <a:rPr lang="sk-SK" dirty="0">
                <a:solidFill>
                  <a:schemeClr val="tx2">
                    <a:lumMod val="90000"/>
                    <a:lumOff val="10000"/>
                  </a:schemeClr>
                </a:solidFill>
              </a:rPr>
              <a:t>OPV</a:t>
            </a:r>
          </a:p>
        </p:txBody>
      </p:sp>
      <p:sp>
        <p:nvSpPr>
          <p:cNvPr id="40" name="Voľný tvar 22">
            <a:extLst>
              <a:ext uri="{FF2B5EF4-FFF2-40B4-BE49-F238E27FC236}">
                <a16:creationId xmlns="" xmlns:a16="http://schemas.microsoft.com/office/drawing/2014/main" id="{80F81674-F7C3-4C78-B984-2851EFB602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 flipH="1">
            <a:off x="6909478" y="0"/>
            <a:ext cx="5282519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820" y="1193174"/>
            <a:ext cx="4339860" cy="1699496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6" name="Obdĺžnik 5"/>
          <p:cNvSpPr/>
          <p:nvPr/>
        </p:nvSpPr>
        <p:spPr>
          <a:xfrm>
            <a:off x="8307582" y="6137004"/>
            <a:ext cx="2753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https://www.scimagojr.com/</a:t>
            </a:r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964" y="3453180"/>
            <a:ext cx="3109546" cy="233216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2864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22521" y="474785"/>
            <a:ext cx="3391054" cy="3305907"/>
          </a:xfrm>
        </p:spPr>
        <p:txBody>
          <a:bodyPr>
            <a:normAutofit/>
          </a:bodyPr>
          <a:lstStyle/>
          <a:p>
            <a:r>
              <a:rPr lang="sk-SK" b="1" dirty="0"/>
              <a:t/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32105" y="593539"/>
            <a:ext cx="6158418" cy="4985124"/>
          </a:xfrm>
        </p:spPr>
        <p:txBody>
          <a:bodyPr>
            <a:normAutofit/>
          </a:bodyPr>
          <a:lstStyle/>
          <a:p>
            <a:r>
              <a:rPr lang="sk-SK" sz="2000" dirty="0" smtClean="0"/>
              <a:t>1 % </a:t>
            </a:r>
            <a:r>
              <a:rPr lang="sk-SK" sz="2000" dirty="0"/>
              <a:t>časopisov v rámci </a:t>
            </a:r>
            <a:r>
              <a:rPr lang="sk-SK" sz="2000" dirty="0" smtClean="0"/>
              <a:t>oblasti </a:t>
            </a:r>
            <a:r>
              <a:rPr lang="sk-SK" sz="2000" dirty="0"/>
              <a:t>s najvyšším SJR číslom </a:t>
            </a:r>
            <a:endParaRPr lang="sk-SK" sz="2000" dirty="0" smtClean="0"/>
          </a:p>
          <a:p>
            <a:endParaRPr lang="sk-SK" sz="2000" dirty="0" smtClean="0"/>
          </a:p>
          <a:p>
            <a:r>
              <a:rPr lang="sk-SK" sz="2000" dirty="0" smtClean="0"/>
              <a:t>ako metrika explicitne v </a:t>
            </a:r>
            <a:r>
              <a:rPr lang="sk-SK" sz="2000" dirty="0" err="1" smtClean="0"/>
              <a:t>SCImagu</a:t>
            </a:r>
            <a:r>
              <a:rPr lang="sk-SK" sz="2000" dirty="0" smtClean="0"/>
              <a:t> nie je uvedené, vypočítava sa </a:t>
            </a:r>
            <a:endParaRPr lang="sk-SK" sz="2000" dirty="0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half" idx="2"/>
          </p:nvPr>
        </p:nvSpPr>
        <p:spPr>
          <a:xfrm>
            <a:off x="8522521" y="1377463"/>
            <a:ext cx="2901460" cy="4472354"/>
          </a:xfrm>
        </p:spPr>
        <p:txBody>
          <a:bodyPr>
            <a:normAutofit/>
          </a:bodyPr>
          <a:lstStyle/>
          <a:p>
            <a:r>
              <a:rPr lang="sk-SK" sz="4800" dirty="0"/>
              <a:t>SJR 1 </a:t>
            </a:r>
            <a:r>
              <a:rPr lang="sk-SK" sz="4800" dirty="0" smtClean="0"/>
              <a:t>%</a:t>
            </a:r>
            <a:endParaRPr lang="sk-SK" sz="48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8767318" y="34113"/>
            <a:ext cx="3391054" cy="44078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900" b="1" i="0" kern="1200" cap="all" spc="300" baseline="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k-SK" sz="2700" dirty="0" smtClean="0"/>
              <a:t>Podľa OBLASTI</a:t>
            </a:r>
            <a:br>
              <a:rPr lang="sk-SK" sz="2700" dirty="0" smtClean="0"/>
            </a:br>
            <a:endParaRPr lang="sk-SK" sz="2700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 rotWithShape="1">
          <a:blip r:embed="rId2"/>
          <a:srcRect b="38488"/>
          <a:stretch/>
        </p:blipFill>
        <p:spPr>
          <a:xfrm>
            <a:off x="1463916" y="4653831"/>
            <a:ext cx="7303401" cy="2085883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304" y="2901947"/>
            <a:ext cx="2952327" cy="1757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95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Obdĺžnik 9">
            <a:extLst>
              <a:ext uri="{FF2B5EF4-FFF2-40B4-BE49-F238E27FC236}">
                <a16:creationId xmlns="" xmlns:a16="http://schemas.microsoft.com/office/drawing/2014/main" id="{0E624BD9-62FB-467A-ACDC-4836ADC5FE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sk-SK"/>
          </a:p>
        </p:txBody>
      </p:sp>
      <p:sp>
        <p:nvSpPr>
          <p:cNvPr id="12" name="Voľný tvar 13">
            <a:extLst>
              <a:ext uri="{FF2B5EF4-FFF2-40B4-BE49-F238E27FC236}">
                <a16:creationId xmlns="" xmlns:a16="http://schemas.microsoft.com/office/drawing/2014/main" id="{4C973920-672E-443D-8D2E-2D1E3853A0C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 flipH="1">
            <a:off x="141730" y="0"/>
            <a:ext cx="7789615" cy="6858000"/>
          </a:xfrm>
          <a:custGeom>
            <a:avLst/>
            <a:gdLst>
              <a:gd name="connsiteX0" fmla="*/ 9807836 w 9807836"/>
              <a:gd name="connsiteY0" fmla="*/ 0 h 6858000"/>
              <a:gd name="connsiteX1" fmla="*/ 0 w 9807836"/>
              <a:gd name="connsiteY1" fmla="*/ 0 h 6858000"/>
              <a:gd name="connsiteX2" fmla="*/ 26987 w 9807836"/>
              <a:gd name="connsiteY2" fmla="*/ 87312 h 6858000"/>
              <a:gd name="connsiteX3" fmla="*/ 52387 w 9807836"/>
              <a:gd name="connsiteY3" fmla="*/ 174625 h 6858000"/>
              <a:gd name="connsiteX4" fmla="*/ 77787 w 9807836"/>
              <a:gd name="connsiteY4" fmla="*/ 263525 h 6858000"/>
              <a:gd name="connsiteX5" fmla="*/ 100012 w 9807836"/>
              <a:gd name="connsiteY5" fmla="*/ 354012 h 6858000"/>
              <a:gd name="connsiteX6" fmla="*/ 127000 w 9807836"/>
              <a:gd name="connsiteY6" fmla="*/ 441325 h 6858000"/>
              <a:gd name="connsiteX7" fmla="*/ 155575 w 9807836"/>
              <a:gd name="connsiteY7" fmla="*/ 525462 h 6858000"/>
              <a:gd name="connsiteX8" fmla="*/ 192087 w 9807836"/>
              <a:gd name="connsiteY8" fmla="*/ 604837 h 6858000"/>
              <a:gd name="connsiteX9" fmla="*/ 234950 w 9807836"/>
              <a:gd name="connsiteY9" fmla="*/ 677862 h 6858000"/>
              <a:gd name="connsiteX10" fmla="*/ 282575 w 9807836"/>
              <a:gd name="connsiteY10" fmla="*/ 739775 h 6858000"/>
              <a:gd name="connsiteX11" fmla="*/ 334962 w 9807836"/>
              <a:gd name="connsiteY11" fmla="*/ 798512 h 6858000"/>
              <a:gd name="connsiteX12" fmla="*/ 395287 w 9807836"/>
              <a:gd name="connsiteY12" fmla="*/ 852487 h 6858000"/>
              <a:gd name="connsiteX13" fmla="*/ 458787 w 9807836"/>
              <a:gd name="connsiteY13" fmla="*/ 906462 h 6858000"/>
              <a:gd name="connsiteX14" fmla="*/ 525462 w 9807836"/>
              <a:gd name="connsiteY14" fmla="*/ 957262 h 6858000"/>
              <a:gd name="connsiteX15" fmla="*/ 592137 w 9807836"/>
              <a:gd name="connsiteY15" fmla="*/ 1008062 h 6858000"/>
              <a:gd name="connsiteX16" fmla="*/ 660400 w 9807836"/>
              <a:gd name="connsiteY16" fmla="*/ 1060450 h 6858000"/>
              <a:gd name="connsiteX17" fmla="*/ 725487 w 9807836"/>
              <a:gd name="connsiteY17" fmla="*/ 1111250 h 6858000"/>
              <a:gd name="connsiteX18" fmla="*/ 787400 w 9807836"/>
              <a:gd name="connsiteY18" fmla="*/ 1165225 h 6858000"/>
              <a:gd name="connsiteX19" fmla="*/ 844550 w 9807836"/>
              <a:gd name="connsiteY19" fmla="*/ 1223962 h 6858000"/>
              <a:gd name="connsiteX20" fmla="*/ 896937 w 9807836"/>
              <a:gd name="connsiteY20" fmla="*/ 1282700 h 6858000"/>
              <a:gd name="connsiteX21" fmla="*/ 939800 w 9807836"/>
              <a:gd name="connsiteY21" fmla="*/ 1346200 h 6858000"/>
              <a:gd name="connsiteX22" fmla="*/ 976312 w 9807836"/>
              <a:gd name="connsiteY22" fmla="*/ 1417637 h 6858000"/>
              <a:gd name="connsiteX23" fmla="*/ 998537 w 9807836"/>
              <a:gd name="connsiteY23" fmla="*/ 1487487 h 6858000"/>
              <a:gd name="connsiteX24" fmla="*/ 1012825 w 9807836"/>
              <a:gd name="connsiteY24" fmla="*/ 1565275 h 6858000"/>
              <a:gd name="connsiteX25" fmla="*/ 1019175 w 9807836"/>
              <a:gd name="connsiteY25" fmla="*/ 1641475 h 6858000"/>
              <a:gd name="connsiteX26" fmla="*/ 1017587 w 9807836"/>
              <a:gd name="connsiteY26" fmla="*/ 1722437 h 6858000"/>
              <a:gd name="connsiteX27" fmla="*/ 1011237 w 9807836"/>
              <a:gd name="connsiteY27" fmla="*/ 1803400 h 6858000"/>
              <a:gd name="connsiteX28" fmla="*/ 1003300 w 9807836"/>
              <a:gd name="connsiteY28" fmla="*/ 1887537 h 6858000"/>
              <a:gd name="connsiteX29" fmla="*/ 992187 w 9807836"/>
              <a:gd name="connsiteY29" fmla="*/ 1971675 h 6858000"/>
              <a:gd name="connsiteX30" fmla="*/ 979487 w 9807836"/>
              <a:gd name="connsiteY30" fmla="*/ 2055812 h 6858000"/>
              <a:gd name="connsiteX31" fmla="*/ 969962 w 9807836"/>
              <a:gd name="connsiteY31" fmla="*/ 2139950 h 6858000"/>
              <a:gd name="connsiteX32" fmla="*/ 963612 w 9807836"/>
              <a:gd name="connsiteY32" fmla="*/ 2224087 h 6858000"/>
              <a:gd name="connsiteX33" fmla="*/ 958850 w 9807836"/>
              <a:gd name="connsiteY33" fmla="*/ 2305050 h 6858000"/>
              <a:gd name="connsiteX34" fmla="*/ 963612 w 9807836"/>
              <a:gd name="connsiteY34" fmla="*/ 2384425 h 6858000"/>
              <a:gd name="connsiteX35" fmla="*/ 973137 w 9807836"/>
              <a:gd name="connsiteY35" fmla="*/ 2462212 h 6858000"/>
              <a:gd name="connsiteX36" fmla="*/ 993775 w 9807836"/>
              <a:gd name="connsiteY36" fmla="*/ 2543175 h 6858000"/>
              <a:gd name="connsiteX37" fmla="*/ 1025525 w 9807836"/>
              <a:gd name="connsiteY37" fmla="*/ 2622550 h 6858000"/>
              <a:gd name="connsiteX38" fmla="*/ 1063625 w 9807836"/>
              <a:gd name="connsiteY38" fmla="*/ 2701925 h 6858000"/>
              <a:gd name="connsiteX39" fmla="*/ 1106487 w 9807836"/>
              <a:gd name="connsiteY39" fmla="*/ 2781300 h 6858000"/>
              <a:gd name="connsiteX40" fmla="*/ 1150937 w 9807836"/>
              <a:gd name="connsiteY40" fmla="*/ 2859087 h 6858000"/>
              <a:gd name="connsiteX41" fmla="*/ 1198562 w 9807836"/>
              <a:gd name="connsiteY41" fmla="*/ 2938462 h 6858000"/>
              <a:gd name="connsiteX42" fmla="*/ 1241425 w 9807836"/>
              <a:gd name="connsiteY42" fmla="*/ 3017837 h 6858000"/>
              <a:gd name="connsiteX43" fmla="*/ 1284288 w 9807836"/>
              <a:gd name="connsiteY43" fmla="*/ 3098800 h 6858000"/>
              <a:gd name="connsiteX44" fmla="*/ 1320800 w 9807836"/>
              <a:gd name="connsiteY44" fmla="*/ 3179762 h 6858000"/>
              <a:gd name="connsiteX45" fmla="*/ 1349375 w 9807836"/>
              <a:gd name="connsiteY45" fmla="*/ 3260725 h 6858000"/>
              <a:gd name="connsiteX46" fmla="*/ 1365250 w 9807836"/>
              <a:gd name="connsiteY46" fmla="*/ 3343275 h 6858000"/>
              <a:gd name="connsiteX47" fmla="*/ 1374775 w 9807836"/>
              <a:gd name="connsiteY47" fmla="*/ 3429000 h 6858000"/>
              <a:gd name="connsiteX48" fmla="*/ 1365250 w 9807836"/>
              <a:gd name="connsiteY48" fmla="*/ 3514725 h 6858000"/>
              <a:gd name="connsiteX49" fmla="*/ 1349375 w 9807836"/>
              <a:gd name="connsiteY49" fmla="*/ 3597275 h 6858000"/>
              <a:gd name="connsiteX50" fmla="*/ 1320800 w 9807836"/>
              <a:gd name="connsiteY50" fmla="*/ 3678237 h 6858000"/>
              <a:gd name="connsiteX51" fmla="*/ 1284288 w 9807836"/>
              <a:gd name="connsiteY51" fmla="*/ 3759200 h 6858000"/>
              <a:gd name="connsiteX52" fmla="*/ 1241425 w 9807836"/>
              <a:gd name="connsiteY52" fmla="*/ 3840162 h 6858000"/>
              <a:gd name="connsiteX53" fmla="*/ 1198562 w 9807836"/>
              <a:gd name="connsiteY53" fmla="*/ 3919537 h 6858000"/>
              <a:gd name="connsiteX54" fmla="*/ 1150937 w 9807836"/>
              <a:gd name="connsiteY54" fmla="*/ 3998912 h 6858000"/>
              <a:gd name="connsiteX55" fmla="*/ 1106487 w 9807836"/>
              <a:gd name="connsiteY55" fmla="*/ 4076700 h 6858000"/>
              <a:gd name="connsiteX56" fmla="*/ 1063625 w 9807836"/>
              <a:gd name="connsiteY56" fmla="*/ 4156075 h 6858000"/>
              <a:gd name="connsiteX57" fmla="*/ 1025525 w 9807836"/>
              <a:gd name="connsiteY57" fmla="*/ 4235450 h 6858000"/>
              <a:gd name="connsiteX58" fmla="*/ 993775 w 9807836"/>
              <a:gd name="connsiteY58" fmla="*/ 4314825 h 6858000"/>
              <a:gd name="connsiteX59" fmla="*/ 973137 w 9807836"/>
              <a:gd name="connsiteY59" fmla="*/ 4395787 h 6858000"/>
              <a:gd name="connsiteX60" fmla="*/ 963612 w 9807836"/>
              <a:gd name="connsiteY60" fmla="*/ 4473575 h 6858000"/>
              <a:gd name="connsiteX61" fmla="*/ 958850 w 9807836"/>
              <a:gd name="connsiteY61" fmla="*/ 4552950 h 6858000"/>
              <a:gd name="connsiteX62" fmla="*/ 963612 w 9807836"/>
              <a:gd name="connsiteY62" fmla="*/ 4633912 h 6858000"/>
              <a:gd name="connsiteX63" fmla="*/ 969962 w 9807836"/>
              <a:gd name="connsiteY63" fmla="*/ 4718050 h 6858000"/>
              <a:gd name="connsiteX64" fmla="*/ 979487 w 9807836"/>
              <a:gd name="connsiteY64" fmla="*/ 4802187 h 6858000"/>
              <a:gd name="connsiteX65" fmla="*/ 992187 w 9807836"/>
              <a:gd name="connsiteY65" fmla="*/ 4886325 h 6858000"/>
              <a:gd name="connsiteX66" fmla="*/ 1003300 w 9807836"/>
              <a:gd name="connsiteY66" fmla="*/ 4970462 h 6858000"/>
              <a:gd name="connsiteX67" fmla="*/ 1011237 w 9807836"/>
              <a:gd name="connsiteY67" fmla="*/ 5054600 h 6858000"/>
              <a:gd name="connsiteX68" fmla="*/ 1017587 w 9807836"/>
              <a:gd name="connsiteY68" fmla="*/ 5135562 h 6858000"/>
              <a:gd name="connsiteX69" fmla="*/ 1019175 w 9807836"/>
              <a:gd name="connsiteY69" fmla="*/ 5216525 h 6858000"/>
              <a:gd name="connsiteX70" fmla="*/ 1012825 w 9807836"/>
              <a:gd name="connsiteY70" fmla="*/ 5292725 h 6858000"/>
              <a:gd name="connsiteX71" fmla="*/ 998537 w 9807836"/>
              <a:gd name="connsiteY71" fmla="*/ 5370512 h 6858000"/>
              <a:gd name="connsiteX72" fmla="*/ 976312 w 9807836"/>
              <a:gd name="connsiteY72" fmla="*/ 5440362 h 6858000"/>
              <a:gd name="connsiteX73" fmla="*/ 939800 w 9807836"/>
              <a:gd name="connsiteY73" fmla="*/ 5511800 h 6858000"/>
              <a:gd name="connsiteX74" fmla="*/ 896937 w 9807836"/>
              <a:gd name="connsiteY74" fmla="*/ 5575300 h 6858000"/>
              <a:gd name="connsiteX75" fmla="*/ 844550 w 9807836"/>
              <a:gd name="connsiteY75" fmla="*/ 5634037 h 6858000"/>
              <a:gd name="connsiteX76" fmla="*/ 787400 w 9807836"/>
              <a:gd name="connsiteY76" fmla="*/ 5692775 h 6858000"/>
              <a:gd name="connsiteX77" fmla="*/ 725487 w 9807836"/>
              <a:gd name="connsiteY77" fmla="*/ 5746750 h 6858000"/>
              <a:gd name="connsiteX78" fmla="*/ 660400 w 9807836"/>
              <a:gd name="connsiteY78" fmla="*/ 5797550 h 6858000"/>
              <a:gd name="connsiteX79" fmla="*/ 592137 w 9807836"/>
              <a:gd name="connsiteY79" fmla="*/ 5849937 h 6858000"/>
              <a:gd name="connsiteX80" fmla="*/ 525462 w 9807836"/>
              <a:gd name="connsiteY80" fmla="*/ 5900737 h 6858000"/>
              <a:gd name="connsiteX81" fmla="*/ 458787 w 9807836"/>
              <a:gd name="connsiteY81" fmla="*/ 5951537 h 6858000"/>
              <a:gd name="connsiteX82" fmla="*/ 395287 w 9807836"/>
              <a:gd name="connsiteY82" fmla="*/ 6005512 h 6858000"/>
              <a:gd name="connsiteX83" fmla="*/ 334962 w 9807836"/>
              <a:gd name="connsiteY83" fmla="*/ 6059487 h 6858000"/>
              <a:gd name="connsiteX84" fmla="*/ 282575 w 9807836"/>
              <a:gd name="connsiteY84" fmla="*/ 6118225 h 6858000"/>
              <a:gd name="connsiteX85" fmla="*/ 234950 w 9807836"/>
              <a:gd name="connsiteY85" fmla="*/ 6180137 h 6858000"/>
              <a:gd name="connsiteX86" fmla="*/ 192087 w 9807836"/>
              <a:gd name="connsiteY86" fmla="*/ 6253162 h 6858000"/>
              <a:gd name="connsiteX87" fmla="*/ 155575 w 9807836"/>
              <a:gd name="connsiteY87" fmla="*/ 6332537 h 6858000"/>
              <a:gd name="connsiteX88" fmla="*/ 127000 w 9807836"/>
              <a:gd name="connsiteY88" fmla="*/ 6416675 h 6858000"/>
              <a:gd name="connsiteX89" fmla="*/ 100012 w 9807836"/>
              <a:gd name="connsiteY89" fmla="*/ 6503987 h 6858000"/>
              <a:gd name="connsiteX90" fmla="*/ 77787 w 9807836"/>
              <a:gd name="connsiteY90" fmla="*/ 6594475 h 6858000"/>
              <a:gd name="connsiteX91" fmla="*/ 52387 w 9807836"/>
              <a:gd name="connsiteY91" fmla="*/ 6683375 h 6858000"/>
              <a:gd name="connsiteX92" fmla="*/ 26987 w 9807836"/>
              <a:gd name="connsiteY92" fmla="*/ 6770687 h 6858000"/>
              <a:gd name="connsiteX93" fmla="*/ 0 w 9807836"/>
              <a:gd name="connsiteY93" fmla="*/ 6858000 h 6858000"/>
              <a:gd name="connsiteX94" fmla="*/ 9807836 w 9807836"/>
              <a:gd name="connsiteY94" fmla="*/ 6858000 h 6858000"/>
              <a:gd name="connsiteX95" fmla="*/ 9807836 w 9807836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9807836" h="6858000">
                <a:moveTo>
                  <a:pt x="9807836" y="0"/>
                </a:moveTo>
                <a:lnTo>
                  <a:pt x="0" y="0"/>
                </a:lnTo>
                <a:lnTo>
                  <a:pt x="26987" y="87312"/>
                </a:lnTo>
                <a:lnTo>
                  <a:pt x="52387" y="174625"/>
                </a:lnTo>
                <a:lnTo>
                  <a:pt x="77787" y="263525"/>
                </a:lnTo>
                <a:lnTo>
                  <a:pt x="100012" y="354012"/>
                </a:lnTo>
                <a:lnTo>
                  <a:pt x="127000" y="441325"/>
                </a:lnTo>
                <a:lnTo>
                  <a:pt x="155575" y="525462"/>
                </a:lnTo>
                <a:lnTo>
                  <a:pt x="192087" y="604837"/>
                </a:lnTo>
                <a:lnTo>
                  <a:pt x="234950" y="677862"/>
                </a:lnTo>
                <a:lnTo>
                  <a:pt x="282575" y="739775"/>
                </a:lnTo>
                <a:lnTo>
                  <a:pt x="334962" y="798512"/>
                </a:lnTo>
                <a:lnTo>
                  <a:pt x="395287" y="852487"/>
                </a:lnTo>
                <a:lnTo>
                  <a:pt x="458787" y="906462"/>
                </a:lnTo>
                <a:lnTo>
                  <a:pt x="525462" y="957262"/>
                </a:lnTo>
                <a:lnTo>
                  <a:pt x="592137" y="1008062"/>
                </a:lnTo>
                <a:lnTo>
                  <a:pt x="660400" y="1060450"/>
                </a:lnTo>
                <a:lnTo>
                  <a:pt x="725487" y="1111250"/>
                </a:lnTo>
                <a:lnTo>
                  <a:pt x="787400" y="1165225"/>
                </a:lnTo>
                <a:lnTo>
                  <a:pt x="844550" y="1223962"/>
                </a:lnTo>
                <a:lnTo>
                  <a:pt x="896937" y="1282700"/>
                </a:lnTo>
                <a:lnTo>
                  <a:pt x="939800" y="1346200"/>
                </a:lnTo>
                <a:lnTo>
                  <a:pt x="976312" y="1417637"/>
                </a:lnTo>
                <a:lnTo>
                  <a:pt x="998537" y="1487487"/>
                </a:lnTo>
                <a:lnTo>
                  <a:pt x="1012825" y="1565275"/>
                </a:lnTo>
                <a:lnTo>
                  <a:pt x="1019175" y="1641475"/>
                </a:lnTo>
                <a:lnTo>
                  <a:pt x="1017587" y="1722437"/>
                </a:lnTo>
                <a:lnTo>
                  <a:pt x="1011237" y="1803400"/>
                </a:lnTo>
                <a:lnTo>
                  <a:pt x="1003300" y="1887537"/>
                </a:lnTo>
                <a:lnTo>
                  <a:pt x="992187" y="1971675"/>
                </a:lnTo>
                <a:lnTo>
                  <a:pt x="979487" y="2055812"/>
                </a:lnTo>
                <a:lnTo>
                  <a:pt x="969962" y="2139950"/>
                </a:lnTo>
                <a:lnTo>
                  <a:pt x="963612" y="2224087"/>
                </a:lnTo>
                <a:lnTo>
                  <a:pt x="958850" y="2305050"/>
                </a:lnTo>
                <a:lnTo>
                  <a:pt x="963612" y="2384425"/>
                </a:lnTo>
                <a:lnTo>
                  <a:pt x="973137" y="2462212"/>
                </a:lnTo>
                <a:lnTo>
                  <a:pt x="993775" y="2543175"/>
                </a:lnTo>
                <a:lnTo>
                  <a:pt x="1025525" y="2622550"/>
                </a:lnTo>
                <a:lnTo>
                  <a:pt x="1063625" y="2701925"/>
                </a:lnTo>
                <a:lnTo>
                  <a:pt x="1106487" y="2781300"/>
                </a:lnTo>
                <a:lnTo>
                  <a:pt x="1150937" y="2859087"/>
                </a:lnTo>
                <a:lnTo>
                  <a:pt x="1198562" y="2938462"/>
                </a:lnTo>
                <a:lnTo>
                  <a:pt x="1241425" y="3017837"/>
                </a:lnTo>
                <a:lnTo>
                  <a:pt x="1284288" y="3098800"/>
                </a:lnTo>
                <a:lnTo>
                  <a:pt x="1320800" y="3179762"/>
                </a:lnTo>
                <a:lnTo>
                  <a:pt x="1349375" y="3260725"/>
                </a:lnTo>
                <a:lnTo>
                  <a:pt x="1365250" y="3343275"/>
                </a:lnTo>
                <a:lnTo>
                  <a:pt x="1374775" y="3429000"/>
                </a:lnTo>
                <a:lnTo>
                  <a:pt x="1365250" y="3514725"/>
                </a:lnTo>
                <a:lnTo>
                  <a:pt x="1349375" y="3597275"/>
                </a:lnTo>
                <a:lnTo>
                  <a:pt x="1320800" y="3678237"/>
                </a:lnTo>
                <a:lnTo>
                  <a:pt x="1284288" y="3759200"/>
                </a:lnTo>
                <a:lnTo>
                  <a:pt x="1241425" y="3840162"/>
                </a:lnTo>
                <a:lnTo>
                  <a:pt x="1198562" y="3919537"/>
                </a:lnTo>
                <a:lnTo>
                  <a:pt x="1150937" y="3998912"/>
                </a:lnTo>
                <a:lnTo>
                  <a:pt x="1106487" y="4076700"/>
                </a:lnTo>
                <a:lnTo>
                  <a:pt x="1063625" y="4156075"/>
                </a:lnTo>
                <a:lnTo>
                  <a:pt x="1025525" y="4235450"/>
                </a:lnTo>
                <a:lnTo>
                  <a:pt x="993775" y="4314825"/>
                </a:lnTo>
                <a:lnTo>
                  <a:pt x="973137" y="4395787"/>
                </a:lnTo>
                <a:lnTo>
                  <a:pt x="963612" y="4473575"/>
                </a:lnTo>
                <a:lnTo>
                  <a:pt x="958850" y="4552950"/>
                </a:lnTo>
                <a:lnTo>
                  <a:pt x="963612" y="4633912"/>
                </a:lnTo>
                <a:lnTo>
                  <a:pt x="969962" y="4718050"/>
                </a:lnTo>
                <a:lnTo>
                  <a:pt x="979487" y="4802187"/>
                </a:lnTo>
                <a:lnTo>
                  <a:pt x="992187" y="4886325"/>
                </a:lnTo>
                <a:lnTo>
                  <a:pt x="1003300" y="4970462"/>
                </a:lnTo>
                <a:lnTo>
                  <a:pt x="1011237" y="5054600"/>
                </a:lnTo>
                <a:lnTo>
                  <a:pt x="1017587" y="5135562"/>
                </a:lnTo>
                <a:lnTo>
                  <a:pt x="1019175" y="5216525"/>
                </a:lnTo>
                <a:lnTo>
                  <a:pt x="1012825" y="5292725"/>
                </a:lnTo>
                <a:lnTo>
                  <a:pt x="998537" y="5370512"/>
                </a:lnTo>
                <a:lnTo>
                  <a:pt x="976312" y="5440362"/>
                </a:lnTo>
                <a:lnTo>
                  <a:pt x="939800" y="5511800"/>
                </a:lnTo>
                <a:lnTo>
                  <a:pt x="896937" y="5575300"/>
                </a:lnTo>
                <a:lnTo>
                  <a:pt x="844550" y="5634037"/>
                </a:lnTo>
                <a:lnTo>
                  <a:pt x="787400" y="5692775"/>
                </a:lnTo>
                <a:lnTo>
                  <a:pt x="725487" y="5746750"/>
                </a:lnTo>
                <a:lnTo>
                  <a:pt x="660400" y="5797550"/>
                </a:lnTo>
                <a:lnTo>
                  <a:pt x="592137" y="5849937"/>
                </a:lnTo>
                <a:lnTo>
                  <a:pt x="525462" y="5900737"/>
                </a:lnTo>
                <a:lnTo>
                  <a:pt x="458787" y="5951537"/>
                </a:lnTo>
                <a:lnTo>
                  <a:pt x="395287" y="6005512"/>
                </a:lnTo>
                <a:lnTo>
                  <a:pt x="334962" y="6059487"/>
                </a:lnTo>
                <a:lnTo>
                  <a:pt x="282575" y="6118225"/>
                </a:lnTo>
                <a:lnTo>
                  <a:pt x="234950" y="6180137"/>
                </a:lnTo>
                <a:lnTo>
                  <a:pt x="192087" y="6253162"/>
                </a:lnTo>
                <a:lnTo>
                  <a:pt x="155575" y="6332537"/>
                </a:lnTo>
                <a:lnTo>
                  <a:pt x="127000" y="6416675"/>
                </a:lnTo>
                <a:lnTo>
                  <a:pt x="100012" y="6503987"/>
                </a:lnTo>
                <a:lnTo>
                  <a:pt x="77787" y="6594475"/>
                </a:lnTo>
                <a:lnTo>
                  <a:pt x="52387" y="6683375"/>
                </a:lnTo>
                <a:lnTo>
                  <a:pt x="26987" y="6770687"/>
                </a:lnTo>
                <a:lnTo>
                  <a:pt x="0" y="6858000"/>
                </a:lnTo>
                <a:lnTo>
                  <a:pt x="9807836" y="6858000"/>
                </a:lnTo>
                <a:lnTo>
                  <a:pt x="980783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B687682-14E6-478D-9035-A24DB1E0F3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705" y="1231894"/>
            <a:ext cx="6182790" cy="4339177"/>
          </a:xfrm>
        </p:spPr>
        <p:txBody>
          <a:bodyPr rtlCol="0">
            <a:normAutofit/>
          </a:bodyPr>
          <a:lstStyle/>
          <a:p>
            <a:pPr algn="l" rtl="0"/>
            <a:r>
              <a:rPr lang="sk-SK" sz="9500" dirty="0" smtClean="0">
                <a:solidFill>
                  <a:srgbClr val="2A1A00"/>
                </a:solidFill>
              </a:rPr>
              <a:t>Ďakujem.</a:t>
            </a:r>
            <a:endParaRPr lang="sk-SK" sz="9500" dirty="0">
              <a:solidFill>
                <a:srgbClr val="2A1A0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328E4FA7-F992-460B-84B9-C41D853183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927" y="5660572"/>
            <a:ext cx="6020627" cy="785904"/>
          </a:xfrm>
        </p:spPr>
        <p:txBody>
          <a:bodyPr rtlCol="0" anchor="ctr">
            <a:normAutofit/>
          </a:bodyPr>
          <a:lstStyle/>
          <a:p>
            <a:pPr algn="l" rtl="0"/>
            <a:r>
              <a:rPr lang="sk-SK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Lenka.dzimova@savba.sk</a:t>
            </a:r>
            <a:endParaRPr lang="sk-SK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4" name="Obdĺžnik 13">
            <a:extLst>
              <a:ext uri="{FF2B5EF4-FFF2-40B4-BE49-F238E27FC236}">
                <a16:creationId xmlns="" xmlns:a16="http://schemas.microsoft.com/office/drawing/2014/main" id="{4363DD75-42D3-453C-A84D-D18B4215C9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rgbClr val="2A1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221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je </a:t>
            </a:r>
            <a:r>
              <a:rPr lang="sk-SK" dirty="0" err="1" smtClean="0"/>
              <a:t>scimagoJR</a:t>
            </a:r>
            <a:r>
              <a:rPr lang="sk-SK" dirty="0" smtClean="0"/>
              <a:t>?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251678" y="1459523"/>
            <a:ext cx="10178322" cy="5055577"/>
          </a:xfrm>
        </p:spPr>
        <p:txBody>
          <a:bodyPr>
            <a:normAutofit/>
          </a:bodyPr>
          <a:lstStyle/>
          <a:p>
            <a:r>
              <a:rPr lang="sk-SK" b="1" dirty="0" err="1"/>
              <a:t>SCImago</a:t>
            </a:r>
            <a:r>
              <a:rPr lang="sk-SK" b="1" dirty="0"/>
              <a:t> </a:t>
            </a:r>
            <a:r>
              <a:rPr lang="sk-SK" b="1" dirty="0" err="1"/>
              <a:t>Journal</a:t>
            </a:r>
            <a:r>
              <a:rPr lang="sk-SK" b="1" dirty="0"/>
              <a:t> &amp; Country </a:t>
            </a:r>
            <a:r>
              <a:rPr lang="sk-SK" b="1" dirty="0" err="1"/>
              <a:t>Rank</a:t>
            </a:r>
            <a:r>
              <a:rPr lang="sk-SK" b="1" dirty="0"/>
              <a:t> </a:t>
            </a:r>
            <a:r>
              <a:rPr lang="sk-SK" dirty="0"/>
              <a:t>je </a:t>
            </a:r>
            <a:r>
              <a:rPr lang="sk-SK" dirty="0" smtClean="0"/>
              <a:t>platforma, ktorá obsahuje citačné indikátory/metriky</a:t>
            </a:r>
          </a:p>
          <a:p>
            <a:r>
              <a:rPr lang="sk-SK" b="1" dirty="0" smtClean="0"/>
              <a:t>Spolupráca</a:t>
            </a:r>
            <a:r>
              <a:rPr lang="sk-SK" dirty="0" smtClean="0"/>
              <a:t>: </a:t>
            </a:r>
          </a:p>
          <a:p>
            <a:pPr lvl="1"/>
            <a:r>
              <a:rPr lang="sk-SK" dirty="0" err="1" smtClean="0"/>
              <a:t>SCImago</a:t>
            </a:r>
            <a:r>
              <a:rPr lang="sk-SK" dirty="0" smtClean="0"/>
              <a:t> (skupina, ktorá vyvinula SJR)</a:t>
            </a:r>
          </a:p>
          <a:p>
            <a:pPr lvl="1"/>
            <a:r>
              <a:rPr lang="sk-SK" dirty="0" err="1" smtClean="0"/>
              <a:t>Scopus</a:t>
            </a:r>
            <a:r>
              <a:rPr lang="sk-SK" dirty="0" smtClean="0"/>
              <a:t> (citačná databáza, poskytuje dáta)</a:t>
            </a:r>
          </a:p>
          <a:p>
            <a:r>
              <a:rPr lang="sk-SK" b="1" dirty="0" smtClean="0"/>
              <a:t>Metriky:</a:t>
            </a:r>
          </a:p>
          <a:p>
            <a:pPr lvl="1"/>
            <a:r>
              <a:rPr lang="sk-SK" dirty="0" smtClean="0"/>
              <a:t>SJR</a:t>
            </a:r>
          </a:p>
          <a:p>
            <a:pPr lvl="1"/>
            <a:r>
              <a:rPr lang="sk-SK" dirty="0" err="1" smtClean="0"/>
              <a:t>Kvartil</a:t>
            </a:r>
            <a:r>
              <a:rPr lang="sk-SK" dirty="0" smtClean="0"/>
              <a:t> časopisu podľa SJR</a:t>
            </a:r>
          </a:p>
          <a:p>
            <a:pPr lvl="1"/>
            <a:r>
              <a:rPr lang="sk-SK" dirty="0" smtClean="0"/>
              <a:t>H-index</a:t>
            </a:r>
          </a:p>
          <a:p>
            <a:r>
              <a:rPr lang="sk-SK" b="1" dirty="0" smtClean="0"/>
              <a:t>Odvodené </a:t>
            </a:r>
            <a:r>
              <a:rPr lang="sk-SK" b="1" dirty="0" err="1" smtClean="0"/>
              <a:t>ukazatele</a:t>
            </a:r>
            <a:r>
              <a:rPr lang="sk-SK" b="1" dirty="0" smtClean="0"/>
              <a:t>:</a:t>
            </a:r>
          </a:p>
          <a:p>
            <a:pPr lvl="1"/>
            <a:r>
              <a:rPr lang="sk-SK" dirty="0" smtClean="0"/>
              <a:t>SJR </a:t>
            </a:r>
            <a:r>
              <a:rPr lang="sk-SK" dirty="0" err="1" smtClean="0"/>
              <a:t>decil</a:t>
            </a:r>
            <a:r>
              <a:rPr lang="sk-SK" dirty="0" smtClean="0"/>
              <a:t> podľa kategórie</a:t>
            </a:r>
          </a:p>
          <a:p>
            <a:pPr lvl="1"/>
            <a:r>
              <a:rPr lang="sk-SK" dirty="0" smtClean="0"/>
              <a:t>SJR </a:t>
            </a:r>
            <a:r>
              <a:rPr lang="sk-SK" dirty="0" err="1" smtClean="0"/>
              <a:t>decil</a:t>
            </a:r>
            <a:r>
              <a:rPr lang="sk-SK" dirty="0" smtClean="0"/>
              <a:t> podľa </a:t>
            </a:r>
            <a:r>
              <a:rPr lang="sk-SK" dirty="0"/>
              <a:t>v</a:t>
            </a:r>
            <a:r>
              <a:rPr lang="sk-SK" dirty="0" smtClean="0"/>
              <a:t>ednej oblasti</a:t>
            </a:r>
          </a:p>
          <a:p>
            <a:pPr lvl="1"/>
            <a:r>
              <a:rPr lang="sk-SK" dirty="0" smtClean="0"/>
              <a:t>SJR 1 % (podľa vednej oblasti)</a:t>
            </a:r>
          </a:p>
          <a:p>
            <a:pPr lvl="1"/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5204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60"/>
          <a:stretch/>
        </p:blipFill>
        <p:spPr>
          <a:xfrm>
            <a:off x="1068570" y="3997949"/>
            <a:ext cx="3872707" cy="2385267"/>
          </a:xfrm>
          <a:prstGeom prst="rect">
            <a:avLst/>
          </a:prstGeom>
        </p:spPr>
      </p:pic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1" t="2391" b="2043"/>
          <a:stretch/>
        </p:blipFill>
        <p:spPr>
          <a:xfrm>
            <a:off x="2750502" y="3288361"/>
            <a:ext cx="3755969" cy="222806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22521" y="474785"/>
            <a:ext cx="3391054" cy="522263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sz="2700" dirty="0" err="1"/>
              <a:t>SCImago</a:t>
            </a:r>
            <a:r>
              <a:rPr lang="sk-SK" sz="2700" dirty="0"/>
              <a:t> </a:t>
            </a:r>
            <a:r>
              <a:rPr lang="sk-SK" sz="2700" dirty="0" err="1"/>
              <a:t>Journal</a:t>
            </a:r>
            <a:r>
              <a:rPr lang="sk-SK" sz="2700" dirty="0"/>
              <a:t> </a:t>
            </a:r>
            <a:r>
              <a:rPr lang="sk-SK" sz="2700" dirty="0" err="1"/>
              <a:t>Rank</a:t>
            </a:r>
            <a:r>
              <a:rPr lang="sk-SK" sz="2700" dirty="0"/>
              <a:t> </a:t>
            </a:r>
            <a:r>
              <a:rPr lang="sk-SK" sz="2700" dirty="0" err="1"/>
              <a:t>Indicator</a:t>
            </a:r>
            <a:r>
              <a:rPr lang="sk-SK" sz="2700" dirty="0"/>
              <a:t/>
            </a:r>
            <a:br>
              <a:rPr lang="sk-SK" sz="2700" dirty="0"/>
            </a:br>
            <a:endParaRPr lang="sk-SK" sz="27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798909" y="593539"/>
            <a:ext cx="6158418" cy="4985124"/>
          </a:xfrm>
        </p:spPr>
        <p:txBody>
          <a:bodyPr>
            <a:normAutofit/>
          </a:bodyPr>
          <a:lstStyle/>
          <a:p>
            <a:r>
              <a:rPr lang="sk-SK" sz="2000" dirty="0" smtClean="0"/>
              <a:t>metrika </a:t>
            </a:r>
            <a:r>
              <a:rPr lang="sk-SK" sz="2000" dirty="0"/>
              <a:t>prestíže, ktorá vyjadruje vplyv priemerného článku </a:t>
            </a:r>
            <a:r>
              <a:rPr lang="sk-SK" sz="2000" dirty="0" smtClean="0"/>
              <a:t>časopisu</a:t>
            </a:r>
          </a:p>
          <a:p>
            <a:endParaRPr lang="sk-SK" sz="2000" dirty="0" smtClean="0"/>
          </a:p>
          <a:p>
            <a:r>
              <a:rPr lang="sk-SK" sz="2000" dirty="0" smtClean="0"/>
              <a:t>berie </a:t>
            </a:r>
            <a:r>
              <a:rPr lang="sk-SK" sz="2000" dirty="0"/>
              <a:t>do úvahy nielen počet citácií, ale tiež prestíž časopisov, z ktorých dané citácie </a:t>
            </a:r>
            <a:r>
              <a:rPr lang="sk-SK" sz="2000" dirty="0" smtClean="0"/>
              <a:t>pochádzajú</a:t>
            </a:r>
          </a:p>
          <a:p>
            <a:endParaRPr lang="sk-SK" sz="2000" dirty="0"/>
          </a:p>
        </p:txBody>
      </p:sp>
      <p:sp>
        <p:nvSpPr>
          <p:cNvPr id="8" name="Zástupný objekt pre text 4"/>
          <p:cNvSpPr txBox="1">
            <a:spLocks/>
          </p:cNvSpPr>
          <p:nvPr/>
        </p:nvSpPr>
        <p:spPr>
          <a:xfrm>
            <a:off x="8908920" y="1663098"/>
            <a:ext cx="2901460" cy="4472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4800" dirty="0" smtClean="0"/>
              <a:t>SJR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29454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22521" y="474785"/>
            <a:ext cx="3391054" cy="5222632"/>
          </a:xfrm>
        </p:spPr>
        <p:txBody>
          <a:bodyPr>
            <a:normAutofit/>
          </a:bodyPr>
          <a:lstStyle/>
          <a:p>
            <a:r>
              <a:rPr lang="sk-SK" b="1" dirty="0"/>
              <a:t/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32105" y="593539"/>
            <a:ext cx="6158418" cy="4985124"/>
          </a:xfrm>
        </p:spPr>
        <p:txBody>
          <a:bodyPr>
            <a:normAutofit/>
          </a:bodyPr>
          <a:lstStyle/>
          <a:p>
            <a:r>
              <a:rPr lang="sk-SK" sz="2000" dirty="0" smtClean="0"/>
              <a:t>metrika, ktorá na základe SJR čísla rozdeľuje časopisy do štyroch množín/</a:t>
            </a:r>
            <a:r>
              <a:rPr lang="sk-SK" sz="2000" dirty="0" err="1" smtClean="0"/>
              <a:t>kvartilov</a:t>
            </a:r>
            <a:r>
              <a:rPr lang="sk-SK" sz="2000" dirty="0" smtClean="0"/>
              <a:t>, podľa ich kvality a hodnoty</a:t>
            </a:r>
          </a:p>
          <a:p>
            <a:r>
              <a:rPr lang="sk-SK" sz="2000" dirty="0" smtClean="0"/>
              <a:t>najlepšie hodnotený je prvý </a:t>
            </a:r>
            <a:r>
              <a:rPr lang="sk-SK" sz="2000" dirty="0" err="1" smtClean="0"/>
              <a:t>kvartil</a:t>
            </a:r>
            <a:r>
              <a:rPr lang="sk-SK" sz="2000" dirty="0" smtClean="0"/>
              <a:t> (Q1)</a:t>
            </a:r>
          </a:p>
          <a:p>
            <a:r>
              <a:rPr lang="sk-SK" sz="2000" dirty="0" err="1" smtClean="0"/>
              <a:t>kvartily</a:t>
            </a:r>
            <a:r>
              <a:rPr lang="sk-SK" sz="2000" dirty="0" smtClean="0"/>
              <a:t> sa vymedzujú vždy v rámci konkrétnej kategórie (do ktorej je časopis zaradený)</a:t>
            </a:r>
          </a:p>
          <a:p>
            <a:pPr lvl="1"/>
            <a:r>
              <a:rPr lang="sk-SK" sz="1600" dirty="0" smtClean="0"/>
              <a:t>Q1 </a:t>
            </a:r>
            <a:r>
              <a:rPr lang="sk-SK" sz="1600" dirty="0"/>
              <a:t>– najlepších 25 </a:t>
            </a:r>
            <a:r>
              <a:rPr lang="sk-SK" sz="1600" dirty="0" smtClean="0"/>
              <a:t>% časopisov v kategórii</a:t>
            </a:r>
            <a:endParaRPr lang="sk-SK" sz="1600" dirty="0"/>
          </a:p>
          <a:p>
            <a:pPr lvl="1"/>
            <a:r>
              <a:rPr lang="sk-SK" sz="1600" dirty="0"/>
              <a:t>Q2 – 26-50 %</a:t>
            </a:r>
          </a:p>
          <a:p>
            <a:pPr lvl="1"/>
            <a:r>
              <a:rPr lang="sk-SK" sz="1600" dirty="0"/>
              <a:t>Q3 – 51-75 %</a:t>
            </a:r>
          </a:p>
          <a:p>
            <a:pPr lvl="1"/>
            <a:r>
              <a:rPr lang="sk-SK" sz="1600" dirty="0"/>
              <a:t>Q4 – 76-100 </a:t>
            </a:r>
            <a:r>
              <a:rPr lang="sk-SK" sz="1600" dirty="0" smtClean="0"/>
              <a:t>%</a:t>
            </a:r>
          </a:p>
          <a:p>
            <a:r>
              <a:rPr lang="sk-SK" sz="2000" dirty="0" smtClean="0"/>
              <a:t>v ARL je </a:t>
            </a:r>
            <a:r>
              <a:rPr lang="sk-SK" sz="2000" dirty="0" err="1" smtClean="0"/>
              <a:t>naimportovaný</a:t>
            </a:r>
            <a:r>
              <a:rPr lang="sk-SK" sz="2000" dirty="0" smtClean="0"/>
              <a:t> vždy len najlepší </a:t>
            </a:r>
            <a:r>
              <a:rPr lang="sk-SK" sz="2000" dirty="0" err="1" smtClean="0"/>
              <a:t>kvartil</a:t>
            </a:r>
            <a:endParaRPr lang="sk-SK" sz="2000" dirty="0" smtClean="0"/>
          </a:p>
          <a:p>
            <a:endParaRPr lang="sk-SK" sz="2000" dirty="0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half" idx="2"/>
          </p:nvPr>
        </p:nvSpPr>
        <p:spPr>
          <a:xfrm>
            <a:off x="8853853" y="1433147"/>
            <a:ext cx="2901460" cy="4472354"/>
          </a:xfrm>
        </p:spPr>
        <p:txBody>
          <a:bodyPr>
            <a:normAutofit/>
          </a:bodyPr>
          <a:lstStyle/>
          <a:p>
            <a:r>
              <a:rPr lang="sk-SK" sz="4800" dirty="0" smtClean="0"/>
              <a:t>SJR KVARTIL</a:t>
            </a:r>
            <a:endParaRPr lang="sk-SK" sz="4800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889" y="4829908"/>
            <a:ext cx="10084449" cy="194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4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22521" y="474785"/>
            <a:ext cx="3391054" cy="5222632"/>
          </a:xfrm>
        </p:spPr>
        <p:txBody>
          <a:bodyPr>
            <a:normAutofit/>
          </a:bodyPr>
          <a:lstStyle/>
          <a:p>
            <a:r>
              <a:rPr lang="sk-SK" b="1" dirty="0"/>
              <a:t/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32105" y="593539"/>
            <a:ext cx="6158418" cy="4985124"/>
          </a:xfrm>
        </p:spPr>
        <p:txBody>
          <a:bodyPr>
            <a:normAutofit/>
          </a:bodyPr>
          <a:lstStyle/>
          <a:p>
            <a:r>
              <a:rPr lang="sk-SK" sz="2000" dirty="0" smtClean="0"/>
              <a:t>metrika</a:t>
            </a:r>
            <a:r>
              <a:rPr lang="sk-SK" sz="2000" dirty="0"/>
              <a:t>, ktorá je obľúbená pri hodnotení vedeckých pracovníkov, ale dá sa využiť taktiež napríklad pri </a:t>
            </a:r>
            <a:r>
              <a:rPr lang="sk-SK" sz="2000" dirty="0" smtClean="0"/>
              <a:t>časopisoch – v </a:t>
            </a:r>
            <a:r>
              <a:rPr lang="sk-SK" sz="2000" dirty="0" err="1" smtClean="0"/>
              <a:t>SCImagu</a:t>
            </a:r>
            <a:r>
              <a:rPr lang="sk-SK" sz="2000" dirty="0" smtClean="0"/>
              <a:t> je H-index pre časopisy</a:t>
            </a:r>
          </a:p>
          <a:p>
            <a:endParaRPr lang="sk-SK" sz="2000" dirty="0" smtClean="0"/>
          </a:p>
          <a:p>
            <a:r>
              <a:rPr lang="sk-SK" sz="2000" dirty="0" smtClean="0"/>
              <a:t>H-index časopisu vyjadruje koľko </a:t>
            </a:r>
            <a:r>
              <a:rPr lang="sk-SK" sz="2000" dirty="0"/>
              <a:t>článkov </a:t>
            </a:r>
            <a:r>
              <a:rPr lang="sk-SK" sz="2000" dirty="0" smtClean="0"/>
              <a:t>časopisu </a:t>
            </a:r>
            <a:r>
              <a:rPr lang="sk-SK" sz="2000" dirty="0"/>
              <a:t>má vyšší alebo rovnaký počet citácií, ako je poradové číslo </a:t>
            </a:r>
            <a:r>
              <a:rPr lang="sk-SK" sz="2000" dirty="0" smtClean="0"/>
              <a:t>(po zoradení článkov podľa počtu citácií)</a:t>
            </a:r>
            <a:endParaRPr lang="sk-SK" sz="2000" dirty="0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half" idx="2"/>
          </p:nvPr>
        </p:nvSpPr>
        <p:spPr>
          <a:xfrm>
            <a:off x="8522521" y="1377463"/>
            <a:ext cx="2901460" cy="4472354"/>
          </a:xfrm>
        </p:spPr>
        <p:txBody>
          <a:bodyPr>
            <a:normAutofit/>
          </a:bodyPr>
          <a:lstStyle/>
          <a:p>
            <a:r>
              <a:rPr lang="sk-SK" sz="4800" dirty="0" smtClean="0"/>
              <a:t>H-INDEX</a:t>
            </a:r>
            <a:endParaRPr lang="sk-SK" sz="48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8767318" y="313593"/>
            <a:ext cx="3391054" cy="52226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900" b="1" i="0" kern="1200" cap="all" spc="300" baseline="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k-SK" sz="2700" dirty="0" err="1" smtClean="0"/>
              <a:t>Hirschov</a:t>
            </a:r>
            <a:r>
              <a:rPr lang="sk-SK" sz="2700" dirty="0" smtClean="0"/>
              <a:t> index</a:t>
            </a:r>
            <a:br>
              <a:rPr lang="sk-SK" sz="2700" dirty="0" smtClean="0"/>
            </a:br>
            <a:endParaRPr lang="sk-SK" sz="2700" dirty="0"/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42" y="4107530"/>
            <a:ext cx="6246641" cy="214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16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22521" y="474785"/>
            <a:ext cx="3391054" cy="3305907"/>
          </a:xfrm>
        </p:spPr>
        <p:txBody>
          <a:bodyPr>
            <a:normAutofit/>
          </a:bodyPr>
          <a:lstStyle/>
          <a:p>
            <a:r>
              <a:rPr lang="sk-SK" b="1" dirty="0"/>
              <a:t/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32105" y="593539"/>
            <a:ext cx="6158418" cy="4985124"/>
          </a:xfrm>
        </p:spPr>
        <p:txBody>
          <a:bodyPr>
            <a:normAutofit/>
          </a:bodyPr>
          <a:lstStyle/>
          <a:p>
            <a:r>
              <a:rPr lang="sk-SK" sz="2000" dirty="0" smtClean="0"/>
              <a:t>prvý </a:t>
            </a:r>
            <a:r>
              <a:rPr lang="sk-SK" sz="2000" dirty="0" err="1"/>
              <a:t>decil</a:t>
            </a:r>
            <a:r>
              <a:rPr lang="sk-SK" sz="2000" dirty="0"/>
              <a:t> </a:t>
            </a:r>
            <a:r>
              <a:rPr lang="sk-SK" sz="2000" dirty="0" smtClean="0"/>
              <a:t>= 10 % </a:t>
            </a:r>
            <a:r>
              <a:rPr lang="sk-SK" sz="2000" dirty="0"/>
              <a:t>časopisov v rámci kategórie s najvyšším SJR číslom </a:t>
            </a:r>
            <a:endParaRPr lang="sk-SK" sz="2000" dirty="0" smtClean="0"/>
          </a:p>
          <a:p>
            <a:endParaRPr lang="sk-SK" sz="2000" dirty="0" smtClean="0"/>
          </a:p>
          <a:p>
            <a:r>
              <a:rPr lang="sk-SK" sz="2000" dirty="0" smtClean="0"/>
              <a:t>SJR </a:t>
            </a:r>
            <a:r>
              <a:rPr lang="sk-SK" sz="2000" dirty="0" err="1" smtClean="0"/>
              <a:t>decil</a:t>
            </a:r>
            <a:r>
              <a:rPr lang="sk-SK" sz="2000" dirty="0" smtClean="0"/>
              <a:t> ako metrika explicitne v </a:t>
            </a:r>
            <a:r>
              <a:rPr lang="sk-SK" sz="2000" dirty="0" err="1" smtClean="0"/>
              <a:t>SCImagu</a:t>
            </a:r>
            <a:r>
              <a:rPr lang="sk-SK" sz="2000" dirty="0" smtClean="0"/>
              <a:t> nie je uvedený, každoročne sa vypočítava a importuje do ARL (</a:t>
            </a:r>
            <a:r>
              <a:rPr lang="sk-SK" sz="2000" dirty="0" err="1" smtClean="0"/>
              <a:t>tag</a:t>
            </a:r>
            <a:r>
              <a:rPr lang="sk-SK" sz="2000" dirty="0" smtClean="0"/>
              <a:t> 978 </a:t>
            </a:r>
            <a:r>
              <a:rPr lang="sk-SK" sz="2000" dirty="0" err="1" smtClean="0"/>
              <a:t>subtag</a:t>
            </a:r>
            <a:r>
              <a:rPr lang="sk-SK" sz="2000" dirty="0" smtClean="0"/>
              <a:t> L)</a:t>
            </a:r>
          </a:p>
          <a:p>
            <a:endParaRPr lang="sk-SK" sz="2000" dirty="0" smtClean="0"/>
          </a:p>
          <a:p>
            <a:endParaRPr lang="sk-SK" sz="2000" dirty="0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half" idx="2"/>
          </p:nvPr>
        </p:nvSpPr>
        <p:spPr>
          <a:xfrm>
            <a:off x="8522521" y="1377463"/>
            <a:ext cx="2901460" cy="4472354"/>
          </a:xfrm>
        </p:spPr>
        <p:txBody>
          <a:bodyPr>
            <a:normAutofit/>
          </a:bodyPr>
          <a:lstStyle/>
          <a:p>
            <a:r>
              <a:rPr lang="sk-SK" sz="4800" dirty="0" smtClean="0"/>
              <a:t>SJR DECIL</a:t>
            </a:r>
            <a:endParaRPr lang="sk-SK" sz="48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8767318" y="34113"/>
            <a:ext cx="3391054" cy="44078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900" b="1" i="0" kern="1200" cap="all" spc="300" baseline="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k-SK" sz="2700" dirty="0" smtClean="0"/>
              <a:t>Podľa kategórie</a:t>
            </a:r>
            <a:br>
              <a:rPr lang="sk-SK" sz="2700" dirty="0" smtClean="0"/>
            </a:br>
            <a:endParaRPr lang="sk-SK" sz="27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853" y="4419952"/>
            <a:ext cx="9597673" cy="2217075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 rotWithShape="1">
          <a:blip r:embed="rId3"/>
          <a:srcRect t="27793" r="-800" b="23199"/>
          <a:stretch/>
        </p:blipFill>
        <p:spPr>
          <a:xfrm>
            <a:off x="932105" y="3256261"/>
            <a:ext cx="4739551" cy="168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5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Postup pri hľadaní časopisov v prvom </a:t>
            </a:r>
            <a:r>
              <a:rPr lang="sk-SK" dirty="0" err="1" smtClean="0"/>
              <a:t>decile</a:t>
            </a:r>
            <a:r>
              <a:rPr lang="sk-SK" dirty="0" smtClean="0"/>
              <a:t> (podľa </a:t>
            </a:r>
            <a:r>
              <a:rPr lang="sk-SK" dirty="0" err="1" smtClean="0"/>
              <a:t>KategÓRIE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24668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k-SK" dirty="0" smtClean="0"/>
              <a:t>v </a:t>
            </a:r>
            <a:r>
              <a:rPr lang="sk-SK" dirty="0" err="1" smtClean="0"/>
              <a:t>SCImagu</a:t>
            </a:r>
            <a:r>
              <a:rPr lang="sk-SK" dirty="0" smtClean="0"/>
              <a:t> prejdeme do „</a:t>
            </a:r>
            <a:r>
              <a:rPr lang="sk-SK" dirty="0" err="1" smtClean="0"/>
              <a:t>Journal</a:t>
            </a:r>
            <a:r>
              <a:rPr lang="sk-SK" dirty="0" smtClean="0"/>
              <a:t> </a:t>
            </a:r>
            <a:r>
              <a:rPr lang="sk-SK" dirty="0" err="1" smtClean="0"/>
              <a:t>Rankings</a:t>
            </a:r>
            <a:r>
              <a:rPr lang="sk-SK" dirty="0" smtClean="0"/>
              <a:t>“</a:t>
            </a:r>
          </a:p>
          <a:p>
            <a:pPr marL="457200" indent="-457200">
              <a:buFont typeface="+mj-lt"/>
              <a:buAutoNum type="arabicPeriod"/>
            </a:pPr>
            <a:r>
              <a:rPr lang="sk-SK" dirty="0" smtClean="0"/>
              <a:t>vyberieme si kategóriu, ktorú potrebujeme (napr. </a:t>
            </a:r>
            <a:r>
              <a:rPr lang="sk-SK" dirty="0" err="1" smtClean="0"/>
              <a:t>Music</a:t>
            </a:r>
            <a:r>
              <a:rPr lang="sk-SK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sk-SK" dirty="0" smtClean="0"/>
              <a:t>„</a:t>
            </a:r>
            <a:r>
              <a:rPr lang="sk-SK" dirty="0" err="1" smtClean="0"/>
              <a:t>All</a:t>
            </a:r>
            <a:r>
              <a:rPr lang="sk-SK" dirty="0" smtClean="0"/>
              <a:t> </a:t>
            </a:r>
            <a:r>
              <a:rPr lang="sk-SK" dirty="0" err="1" smtClean="0"/>
              <a:t>types</a:t>
            </a:r>
            <a:r>
              <a:rPr lang="sk-SK" dirty="0" smtClean="0"/>
              <a:t>“ zmeníme na „</a:t>
            </a:r>
            <a:r>
              <a:rPr lang="sk-SK" dirty="0" err="1" smtClean="0"/>
              <a:t>Journals</a:t>
            </a:r>
            <a:r>
              <a:rPr lang="sk-SK" dirty="0" smtClean="0"/>
              <a:t>“</a:t>
            </a:r>
          </a:p>
          <a:p>
            <a:pPr marL="457200" indent="-457200">
              <a:buFont typeface="+mj-lt"/>
              <a:buAutoNum type="arabicPeriod"/>
            </a:pPr>
            <a:r>
              <a:rPr lang="sk-SK" dirty="0" smtClean="0"/>
              <a:t>vyberieme rok metriky (rok vydania článku -1; články z roku 2024 budú mať rok metriky 2023)</a:t>
            </a:r>
          </a:p>
          <a:p>
            <a:pPr marL="457200" indent="-457200">
              <a:buFont typeface="+mj-lt"/>
              <a:buAutoNum type="arabicPeriod"/>
            </a:pPr>
            <a:r>
              <a:rPr lang="sk-SK" dirty="0"/>
              <a:t>s</a:t>
            </a:r>
            <a:r>
              <a:rPr lang="sk-SK" dirty="0" smtClean="0"/>
              <a:t>tiahneme tabuľku</a:t>
            </a:r>
          </a:p>
          <a:p>
            <a:pPr marL="457200" indent="-457200">
              <a:buFont typeface="+mj-lt"/>
              <a:buAutoNum type="arabicPeriod"/>
            </a:pPr>
            <a:r>
              <a:rPr lang="sk-SK" dirty="0" smtClean="0"/>
              <a:t>vyznačíme si 10 % (1/10) z časopisov, pričom platí, že:</a:t>
            </a:r>
          </a:p>
          <a:p>
            <a:pPr lvl="1"/>
            <a:r>
              <a:rPr lang="sk-SK" dirty="0"/>
              <a:t>z</a:t>
            </a:r>
            <a:r>
              <a:rPr lang="sk-SK" dirty="0" smtClean="0"/>
              <a:t>aokrúhľujeme vždy nahor (ak je </a:t>
            </a:r>
            <a:r>
              <a:rPr lang="sk-SK" dirty="0" err="1" smtClean="0"/>
              <a:t>napr</a:t>
            </a:r>
            <a:r>
              <a:rPr lang="sk-SK" dirty="0" smtClean="0"/>
              <a:t> v kategórii 521 časopisov, </a:t>
            </a:r>
            <a:r>
              <a:rPr lang="sk-SK" dirty="0" err="1" smtClean="0"/>
              <a:t>decil</a:t>
            </a:r>
            <a:r>
              <a:rPr lang="sk-SK" dirty="0" smtClean="0"/>
              <a:t> bude pre nás prvých 53)</a:t>
            </a:r>
          </a:p>
          <a:p>
            <a:pPr lvl="1"/>
            <a:r>
              <a:rPr lang="sk-SK" dirty="0" smtClean="0"/>
              <a:t>ak je v kategórii len málo časopisov, navyše môžu mať ešte aj Q2/Q3, tie sa nezarátavajú</a:t>
            </a:r>
          </a:p>
          <a:p>
            <a:pPr lvl="1"/>
            <a:r>
              <a:rPr lang="sk-SK" dirty="0"/>
              <a:t>p</a:t>
            </a:r>
            <a:r>
              <a:rPr lang="sk-SK" dirty="0" smtClean="0"/>
              <a:t>ri rovnakom hraničnom čísle </a:t>
            </a:r>
            <a:r>
              <a:rPr lang="sk-SK" dirty="0" err="1" smtClean="0"/>
              <a:t>sjr</a:t>
            </a:r>
            <a:r>
              <a:rPr lang="sk-SK" dirty="0" smtClean="0"/>
              <a:t> berieme aj ďalší časopis ako </a:t>
            </a:r>
            <a:r>
              <a:rPr lang="sk-SK" dirty="0" err="1" smtClean="0"/>
              <a:t>decilový</a:t>
            </a:r>
            <a:endParaRPr lang="sk-SK" dirty="0" smtClean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2700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22521" y="474785"/>
            <a:ext cx="3391054" cy="3305907"/>
          </a:xfrm>
        </p:spPr>
        <p:txBody>
          <a:bodyPr>
            <a:normAutofit/>
          </a:bodyPr>
          <a:lstStyle/>
          <a:p>
            <a:r>
              <a:rPr lang="sk-SK" b="1" dirty="0"/>
              <a:t/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32105" y="593539"/>
            <a:ext cx="6158418" cy="4985124"/>
          </a:xfrm>
        </p:spPr>
        <p:txBody>
          <a:bodyPr>
            <a:normAutofit/>
          </a:bodyPr>
          <a:lstStyle/>
          <a:p>
            <a:r>
              <a:rPr lang="sk-SK" sz="2000" dirty="0" smtClean="0"/>
              <a:t>prvý </a:t>
            </a:r>
            <a:r>
              <a:rPr lang="sk-SK" sz="2000" dirty="0" err="1"/>
              <a:t>decil</a:t>
            </a:r>
            <a:r>
              <a:rPr lang="sk-SK" sz="2000" dirty="0"/>
              <a:t> </a:t>
            </a:r>
            <a:r>
              <a:rPr lang="sk-SK" sz="2000" dirty="0" smtClean="0"/>
              <a:t>= 10 % </a:t>
            </a:r>
            <a:r>
              <a:rPr lang="sk-SK" sz="2000" dirty="0"/>
              <a:t>časopisov v rámci </a:t>
            </a:r>
            <a:r>
              <a:rPr lang="sk-SK" sz="2000" dirty="0" smtClean="0"/>
              <a:t>oblasti </a:t>
            </a:r>
            <a:r>
              <a:rPr lang="sk-SK" sz="2000" dirty="0"/>
              <a:t>s najvyšším SJR číslom </a:t>
            </a:r>
            <a:endParaRPr lang="sk-SK" sz="2000" dirty="0" smtClean="0"/>
          </a:p>
          <a:p>
            <a:endParaRPr lang="sk-SK" sz="2000" dirty="0" smtClean="0"/>
          </a:p>
          <a:p>
            <a:r>
              <a:rPr lang="sk-SK" sz="2000" dirty="0" smtClean="0"/>
              <a:t>SJR </a:t>
            </a:r>
            <a:r>
              <a:rPr lang="sk-SK" sz="2000" dirty="0" err="1" smtClean="0"/>
              <a:t>decil</a:t>
            </a:r>
            <a:r>
              <a:rPr lang="sk-SK" sz="2000" dirty="0" smtClean="0"/>
              <a:t> ako metrika explicitne v </a:t>
            </a:r>
            <a:r>
              <a:rPr lang="sk-SK" sz="2000" dirty="0" err="1" smtClean="0"/>
              <a:t>SCImagu</a:t>
            </a:r>
            <a:r>
              <a:rPr lang="sk-SK" sz="2000" dirty="0" smtClean="0"/>
              <a:t> nie je uvedený; aktuálne je </a:t>
            </a:r>
            <a:r>
              <a:rPr lang="sk-SK" sz="2000" dirty="0" err="1" smtClean="0"/>
              <a:t>novonaimportovaný</a:t>
            </a:r>
            <a:r>
              <a:rPr lang="sk-SK" sz="2000" dirty="0" smtClean="0"/>
              <a:t> (</a:t>
            </a:r>
            <a:r>
              <a:rPr lang="sk-SK" sz="2000" dirty="0" err="1" smtClean="0"/>
              <a:t>tag</a:t>
            </a:r>
            <a:r>
              <a:rPr lang="sk-SK" sz="2000" dirty="0" smtClean="0"/>
              <a:t> 978 </a:t>
            </a:r>
            <a:r>
              <a:rPr lang="sk-SK" sz="2000" dirty="0" err="1" smtClean="0"/>
              <a:t>subtag</a:t>
            </a:r>
            <a:r>
              <a:rPr lang="sk-SK" sz="2000" dirty="0" smtClean="0"/>
              <a:t> Q)</a:t>
            </a:r>
            <a:endParaRPr lang="sk-SK" sz="2000" dirty="0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half" idx="2"/>
          </p:nvPr>
        </p:nvSpPr>
        <p:spPr>
          <a:xfrm>
            <a:off x="8522521" y="1377463"/>
            <a:ext cx="2901460" cy="4472354"/>
          </a:xfrm>
        </p:spPr>
        <p:txBody>
          <a:bodyPr>
            <a:normAutofit/>
          </a:bodyPr>
          <a:lstStyle/>
          <a:p>
            <a:r>
              <a:rPr lang="sk-SK" sz="4800" dirty="0" smtClean="0"/>
              <a:t>SJR DECIL</a:t>
            </a:r>
            <a:endParaRPr lang="sk-SK" sz="48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8767318" y="34113"/>
            <a:ext cx="3391054" cy="44078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900" b="1" i="0" kern="1200" cap="all" spc="300" baseline="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k-SK" sz="2700" dirty="0" smtClean="0"/>
              <a:t>Podľa OBLASTI</a:t>
            </a:r>
            <a:br>
              <a:rPr lang="sk-SK" sz="2700" dirty="0" smtClean="0"/>
            </a:br>
            <a:endParaRPr lang="sk-SK" sz="2700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 rotWithShape="1">
          <a:blip r:embed="rId2"/>
          <a:srcRect b="38488"/>
          <a:stretch/>
        </p:blipFill>
        <p:spPr>
          <a:xfrm>
            <a:off x="1463916" y="4653831"/>
            <a:ext cx="7303401" cy="2085883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304" y="2901947"/>
            <a:ext cx="2952327" cy="1757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96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Postup pri hľadaní časopisov v prvom </a:t>
            </a:r>
            <a:r>
              <a:rPr lang="sk-SK" dirty="0" err="1" smtClean="0"/>
              <a:t>decile</a:t>
            </a:r>
            <a:r>
              <a:rPr lang="sk-SK" dirty="0" smtClean="0"/>
              <a:t> (podľa oblasti)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24668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k-SK" dirty="0" smtClean="0"/>
              <a:t>v </a:t>
            </a:r>
            <a:r>
              <a:rPr lang="sk-SK" dirty="0" err="1" smtClean="0"/>
              <a:t>SCImagu</a:t>
            </a:r>
            <a:r>
              <a:rPr lang="sk-SK" dirty="0" smtClean="0"/>
              <a:t> prejdeme do „</a:t>
            </a:r>
            <a:r>
              <a:rPr lang="sk-SK" dirty="0" err="1" smtClean="0"/>
              <a:t>Journal</a:t>
            </a:r>
            <a:r>
              <a:rPr lang="sk-SK" dirty="0" smtClean="0"/>
              <a:t> </a:t>
            </a:r>
            <a:r>
              <a:rPr lang="sk-SK" dirty="0" err="1" smtClean="0"/>
              <a:t>Rankings</a:t>
            </a:r>
            <a:r>
              <a:rPr lang="sk-SK" dirty="0" smtClean="0"/>
              <a:t>“</a:t>
            </a:r>
          </a:p>
          <a:p>
            <a:pPr marL="457200" indent="-457200">
              <a:buFont typeface="+mj-lt"/>
              <a:buAutoNum type="arabicPeriod"/>
            </a:pPr>
            <a:r>
              <a:rPr lang="sk-SK" dirty="0" smtClean="0"/>
              <a:t>vyberieme si oblasť, ktorú potrebujeme (z výberu „</a:t>
            </a:r>
            <a:r>
              <a:rPr lang="sk-SK" dirty="0" err="1" smtClean="0"/>
              <a:t>All</a:t>
            </a:r>
            <a:r>
              <a:rPr lang="sk-SK" dirty="0" smtClean="0"/>
              <a:t> </a:t>
            </a:r>
            <a:r>
              <a:rPr lang="sk-SK" dirty="0" err="1" smtClean="0"/>
              <a:t>subject</a:t>
            </a:r>
            <a:r>
              <a:rPr lang="sk-SK" dirty="0" smtClean="0"/>
              <a:t> </a:t>
            </a:r>
            <a:r>
              <a:rPr lang="sk-SK" dirty="0" err="1" smtClean="0"/>
              <a:t>areas</a:t>
            </a:r>
            <a:r>
              <a:rPr lang="sk-SK" dirty="0" smtClean="0"/>
              <a:t>“)</a:t>
            </a:r>
          </a:p>
          <a:p>
            <a:pPr marL="457200" indent="-457200">
              <a:buFont typeface="+mj-lt"/>
              <a:buAutoNum type="arabicPeriod"/>
            </a:pPr>
            <a:r>
              <a:rPr lang="sk-SK" dirty="0" smtClean="0"/>
              <a:t>„</a:t>
            </a:r>
            <a:r>
              <a:rPr lang="sk-SK" dirty="0" err="1" smtClean="0"/>
              <a:t>All</a:t>
            </a:r>
            <a:r>
              <a:rPr lang="sk-SK" dirty="0" smtClean="0"/>
              <a:t> </a:t>
            </a:r>
            <a:r>
              <a:rPr lang="sk-SK" dirty="0" err="1" smtClean="0"/>
              <a:t>types</a:t>
            </a:r>
            <a:r>
              <a:rPr lang="sk-SK" dirty="0" smtClean="0"/>
              <a:t>“ zmeníme na „</a:t>
            </a:r>
            <a:r>
              <a:rPr lang="sk-SK" dirty="0" err="1" smtClean="0"/>
              <a:t>Journals</a:t>
            </a:r>
            <a:r>
              <a:rPr lang="sk-SK" dirty="0" smtClean="0"/>
              <a:t>“</a:t>
            </a:r>
          </a:p>
          <a:p>
            <a:pPr marL="457200" indent="-457200">
              <a:buFont typeface="+mj-lt"/>
              <a:buAutoNum type="arabicPeriod"/>
            </a:pPr>
            <a:r>
              <a:rPr lang="sk-SK" dirty="0" smtClean="0"/>
              <a:t>vyberieme rok metriky (rok vydania článku -1; články z roku 2024 budú mať rok metriky 2023)</a:t>
            </a:r>
          </a:p>
          <a:p>
            <a:pPr marL="457200" indent="-457200">
              <a:buFont typeface="+mj-lt"/>
              <a:buAutoNum type="arabicPeriod"/>
            </a:pPr>
            <a:r>
              <a:rPr lang="sk-SK" dirty="0"/>
              <a:t>s</a:t>
            </a:r>
            <a:r>
              <a:rPr lang="sk-SK" dirty="0" smtClean="0"/>
              <a:t>tiahneme tabuľku</a:t>
            </a:r>
          </a:p>
          <a:p>
            <a:pPr marL="457200" indent="-457200">
              <a:buFont typeface="+mj-lt"/>
              <a:buAutoNum type="arabicPeriod"/>
            </a:pPr>
            <a:r>
              <a:rPr lang="sk-SK" dirty="0" smtClean="0"/>
              <a:t>vyznačíme si 10 % (1/10) z časopisov, pričom platí, že:</a:t>
            </a:r>
          </a:p>
          <a:p>
            <a:pPr lvl="1"/>
            <a:r>
              <a:rPr lang="sk-SK" dirty="0"/>
              <a:t>z</a:t>
            </a:r>
            <a:r>
              <a:rPr lang="sk-SK" dirty="0" smtClean="0"/>
              <a:t>aokrúhľujeme vždy nahor (ak je </a:t>
            </a:r>
            <a:r>
              <a:rPr lang="sk-SK" dirty="0" err="1" smtClean="0"/>
              <a:t>napr</a:t>
            </a:r>
            <a:r>
              <a:rPr lang="sk-SK" dirty="0" smtClean="0"/>
              <a:t> v oblasti 521 časopisov, </a:t>
            </a:r>
            <a:r>
              <a:rPr lang="sk-SK" dirty="0" err="1" smtClean="0"/>
              <a:t>decil</a:t>
            </a:r>
            <a:r>
              <a:rPr lang="sk-SK" dirty="0" smtClean="0"/>
              <a:t> bude pre nás prvých 53)</a:t>
            </a:r>
          </a:p>
          <a:p>
            <a:pPr lvl="1"/>
            <a:r>
              <a:rPr lang="sk-SK" dirty="0" smtClean="0"/>
              <a:t>ak je v </a:t>
            </a:r>
            <a:r>
              <a:rPr lang="sk-SK" dirty="0" smtClean="0"/>
              <a:t>oblasti </a:t>
            </a:r>
            <a:r>
              <a:rPr lang="sk-SK" dirty="0" smtClean="0"/>
              <a:t>len málo časopisov, navyše môžu mať ešte aj Q2/Q3, tie sa nezarátavajú</a:t>
            </a:r>
          </a:p>
          <a:p>
            <a:pPr lvl="1"/>
            <a:r>
              <a:rPr lang="sk-SK" dirty="0"/>
              <a:t>p</a:t>
            </a:r>
            <a:r>
              <a:rPr lang="sk-SK" dirty="0" smtClean="0"/>
              <a:t>ri rovnakom hraničnom čísle </a:t>
            </a:r>
            <a:r>
              <a:rPr lang="sk-SK" dirty="0" err="1" smtClean="0"/>
              <a:t>sjr</a:t>
            </a:r>
            <a:r>
              <a:rPr lang="sk-SK" dirty="0" smtClean="0"/>
              <a:t> berieme aj ďalší časopis ako </a:t>
            </a:r>
            <a:r>
              <a:rPr lang="sk-SK" dirty="0" err="1" smtClean="0"/>
              <a:t>decilový</a:t>
            </a:r>
            <a:endParaRPr lang="sk-SK" dirty="0" smtClean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79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znak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adge">
    <a:dk1>
      <a:sysClr val="windowText" lastClr="000000"/>
    </a:dk1>
    <a:lt1>
      <a:sysClr val="window" lastClr="FFFFFF"/>
    </a:lt1>
    <a:dk2>
      <a:srgbClr val="2A1A00"/>
    </a:dk2>
    <a:lt2>
      <a:srgbClr val="F3F3F2"/>
    </a:lt2>
    <a:accent1>
      <a:srgbClr val="F8B323"/>
    </a:accent1>
    <a:accent2>
      <a:srgbClr val="656A59"/>
    </a:accent2>
    <a:accent3>
      <a:srgbClr val="46B2B5"/>
    </a:accent3>
    <a:accent4>
      <a:srgbClr val="8CAA7E"/>
    </a:accent4>
    <a:accent5>
      <a:srgbClr val="D36F68"/>
    </a:accent5>
    <a:accent6>
      <a:srgbClr val="826276"/>
    </a:accent6>
    <a:hlink>
      <a:srgbClr val="46B2B5"/>
    </a:hlink>
    <a:folHlink>
      <a:srgbClr val="A4669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64FCEF-5D02-4451-89DD-C5055544A8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3B9E78-595F-41AA-B8FF-1657B24A64F3}">
  <ds:schemaRefs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16c05727-aa75-4e4a-9b5f-8a80a1165891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BAED409D-D761-44D8-8125-D888C04D1B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584</Words>
  <Application>Microsoft Office PowerPoint</Application>
  <PresentationFormat>Širokouhlá</PresentationFormat>
  <Paragraphs>80</Paragraphs>
  <Slides>11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6" baseType="lpstr">
      <vt:lpstr>Arial</vt:lpstr>
      <vt:lpstr>Calibri</vt:lpstr>
      <vt:lpstr>Gill Sans MT</vt:lpstr>
      <vt:lpstr>Impact</vt:lpstr>
      <vt:lpstr>Odznak</vt:lpstr>
      <vt:lpstr>SCIMAGOJR</vt:lpstr>
      <vt:lpstr>ČO je scimagoJR?</vt:lpstr>
      <vt:lpstr>SCImago Journal Rank Indicator </vt:lpstr>
      <vt:lpstr> </vt:lpstr>
      <vt:lpstr> </vt:lpstr>
      <vt:lpstr> </vt:lpstr>
      <vt:lpstr>Postup pri hľadaní časopisov v prvom decile (podľa KategÓRIE)</vt:lpstr>
      <vt:lpstr> </vt:lpstr>
      <vt:lpstr>Postup pri hľadaní časopisov v prvom decile (podľa oblasti)</vt:lpstr>
      <vt:lpstr> </vt:lpstr>
      <vt:lpstr>Ďakujem.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2024-06-18T07:19:06Z</dcterms:created>
  <dcterms:modified xsi:type="dcterms:W3CDTF">2024-06-19T12:50:39Z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