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5" r:id="rId7"/>
    <p:sldId id="260" r:id="rId8"/>
    <p:sldId id="266" r:id="rId9"/>
    <p:sldId id="267" r:id="rId10"/>
    <p:sldId id="261" r:id="rId11"/>
    <p:sldId id="269" r:id="rId12"/>
    <p:sldId id="270" r:id="rId13"/>
    <p:sldId id="268" r:id="rId1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nizmesa@savba.sk" initials="k" lastIdx="0" clrIdx="0">
    <p:extLst>
      <p:ext uri="{19B8F6BF-5375-455C-9EA6-DF929625EA0E}">
        <p15:presenceInfo xmlns:p15="http://schemas.microsoft.com/office/powerpoint/2012/main" userId="knizmesa@savba.s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5C11-DA48-4882-9D34-9E7B95853899}" type="datetimeFigureOut">
              <a:rPr lang="sk-SK" smtClean="0"/>
              <a:t>27. 6. 2024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431A-242C-4807-BCD9-80FA0D7999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4380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5C11-DA48-4882-9D34-9E7B95853899}" type="datetimeFigureOut">
              <a:rPr lang="sk-SK" smtClean="0"/>
              <a:t>27. 6. 2024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431A-242C-4807-BCD9-80FA0D7999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8565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5C11-DA48-4882-9D34-9E7B95853899}" type="datetimeFigureOut">
              <a:rPr lang="sk-SK" smtClean="0"/>
              <a:t>27. 6. 2024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431A-242C-4807-BCD9-80FA0D7999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5698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5C11-DA48-4882-9D34-9E7B95853899}" type="datetimeFigureOut">
              <a:rPr lang="sk-SK" smtClean="0"/>
              <a:t>27. 6. 2024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431A-242C-4807-BCD9-80FA0D7999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705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5C11-DA48-4882-9D34-9E7B95853899}" type="datetimeFigureOut">
              <a:rPr lang="sk-SK" smtClean="0"/>
              <a:t>27. 6. 2024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431A-242C-4807-BCD9-80FA0D7999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3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5C11-DA48-4882-9D34-9E7B95853899}" type="datetimeFigureOut">
              <a:rPr lang="sk-SK" smtClean="0"/>
              <a:t>27. 6. 2024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431A-242C-4807-BCD9-80FA0D7999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13132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5C11-DA48-4882-9D34-9E7B95853899}" type="datetimeFigureOut">
              <a:rPr lang="sk-SK" smtClean="0"/>
              <a:t>27. 6. 2024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431A-242C-4807-BCD9-80FA0D7999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5665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5C11-DA48-4882-9D34-9E7B95853899}" type="datetimeFigureOut">
              <a:rPr lang="sk-SK" smtClean="0"/>
              <a:t>27. 6. 2024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431A-242C-4807-BCD9-80FA0D7999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0160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5C11-DA48-4882-9D34-9E7B95853899}" type="datetimeFigureOut">
              <a:rPr lang="sk-SK" smtClean="0"/>
              <a:t>27. 6. 2024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431A-242C-4807-BCD9-80FA0D7999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913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5C11-DA48-4882-9D34-9E7B95853899}" type="datetimeFigureOut">
              <a:rPr lang="sk-SK" smtClean="0"/>
              <a:t>27. 6. 2024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431A-242C-4807-BCD9-80FA0D7999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7816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5C11-DA48-4882-9D34-9E7B95853899}" type="datetimeFigureOut">
              <a:rPr lang="sk-SK" smtClean="0"/>
              <a:t>27. 6. 2024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431A-242C-4807-BCD9-80FA0D7999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115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C5C11-DA48-4882-9D34-9E7B95853899}" type="datetimeFigureOut">
              <a:rPr lang="sk-SK" smtClean="0"/>
              <a:t>27. 6. 2024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D431A-242C-4807-BCD9-80FA0D7999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588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andrea.doktorova@savba.s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Výkonnostné zmluvy v SAV</a:t>
            </a:r>
            <a:endParaRPr lang="sk-SK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19.6.2024</a:t>
            </a:r>
          </a:p>
          <a:p>
            <a:r>
              <a:rPr lang="sk-SK" dirty="0" smtClean="0"/>
              <a:t>Mgr. Andrea </a:t>
            </a:r>
            <a:r>
              <a:rPr lang="sk-SK" dirty="0" err="1" smtClean="0"/>
              <a:t>Doktorová</a:t>
            </a:r>
            <a:r>
              <a:rPr lang="sk-SK" dirty="0" smtClean="0"/>
              <a:t>, ÚK SAV</a:t>
            </a:r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317" y="629956"/>
            <a:ext cx="4123365" cy="1457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267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6201"/>
            <a:ext cx="10515600" cy="762000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Pripomíname: </a:t>
            </a:r>
            <a:endParaRPr lang="sk-SK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199" y="923924"/>
            <a:ext cx="10963275" cy="602932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dirty="0"/>
              <a:t>p</a:t>
            </a:r>
            <a:r>
              <a:rPr lang="sk-SK" dirty="0" smtClean="0"/>
              <a:t>rečo NI, NL alebo 10% podľa SJR oblastí... (teda inak ako pri </a:t>
            </a:r>
            <a:r>
              <a:rPr lang="sk-SK" dirty="0" err="1" smtClean="0"/>
              <a:t>VFin</a:t>
            </a:r>
            <a:r>
              <a:rPr lang="sk-SK" dirty="0" smtClean="0"/>
              <a:t>) - nevieme, bola nejaká predstava ministerstva a VAIA – Výskumná a inovačná autorita + v SAV zásady na oceňovanie špičkových publikácií, ale </a:t>
            </a:r>
            <a:r>
              <a:rPr lang="sk-SK" dirty="0" err="1" smtClean="0"/>
              <a:t>vvi</a:t>
            </a:r>
            <a:r>
              <a:rPr lang="sk-SK" dirty="0" smtClean="0"/>
              <a:t> má v zásade na výber dosť možností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vlastná referenčná hodnota - vlastný </a:t>
            </a:r>
            <a:r>
              <a:rPr lang="sk-SK" dirty="0" err="1" smtClean="0"/>
              <a:t>benchmark</a:t>
            </a:r>
            <a:r>
              <a:rPr lang="sk-SK" dirty="0" smtClean="0"/>
              <a:t> – s nikým sa neporovnáva, nesúperí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/>
              <a:t>o</a:t>
            </a:r>
            <a:r>
              <a:rPr lang="sk-SK" dirty="0" smtClean="0"/>
              <a:t>čakávané zlepšenie – nie je podstatné, že východisková situácia ústavu je zlá (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nehodnotíme minulosť</a:t>
            </a:r>
            <a:r>
              <a:rPr lang="sk-SK" dirty="0" smtClean="0"/>
              <a:t>), ale že sa ústav </a:t>
            </a:r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zlepší</a:t>
            </a:r>
            <a:r>
              <a:rPr lang="sk-SK" dirty="0" smtClean="0"/>
              <a:t>; čím viac priestoru na zlepšenie je, tým sa ukazovatele budú jednoduchšie dosahovať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významný výstup nie je každý výstup, pričom sa má brať do úvahy aj významný autorský podiel,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do zlepšenia budú rátať publikácie s rokom </a:t>
            </a:r>
            <a:r>
              <a:rPr lang="sk-SK" smtClean="0"/>
              <a:t>publikovania </a:t>
            </a:r>
            <a:r>
              <a:rPr lang="sk-SK" smtClean="0"/>
              <a:t>2024 </a:t>
            </a:r>
            <a:r>
              <a:rPr lang="sk-SK" dirty="0" smtClean="0"/>
              <a:t>a viac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/>
              <a:t>m</a:t>
            </a:r>
            <a:r>
              <a:rPr lang="sk-SK" dirty="0" smtClean="0"/>
              <a:t>etriky sú do ARL importované, ale treba hlásiť nový titul časopisu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Nature Index – treba manuálne zapisovať v poli U14 $a hodnota 1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8273" y="6496664"/>
            <a:ext cx="8337002" cy="361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893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6201"/>
            <a:ext cx="10515600" cy="762000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Pripomíname: </a:t>
            </a:r>
            <a:endParaRPr lang="sk-SK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199" y="923924"/>
            <a:ext cx="10963275" cy="60293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 máme úpravy v klientovi a v CSV výstupe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„Export do CSV (nový)</a:t>
            </a:r>
            <a:r>
              <a:rPr lang="sk-SK" dirty="0" smtClean="0"/>
              <a:t>“, ktorý môže slúžiť práve na hodnotiace účely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v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Zobrazovacom formáte </a:t>
            </a:r>
            <a:r>
              <a:rPr lang="sk-SK" dirty="0" smtClean="0"/>
              <a:t>nemôžeme zobrazovať metriky, ktoré sú interné a odvodené na ad hoc účely ako výkonové financovanie alebo výkonnostné zmluvy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na webe môžeme zverejniť údaje z voľne dostupných zdrojov (</a:t>
            </a:r>
            <a:r>
              <a:rPr lang="sk-SK" dirty="0" err="1" smtClean="0"/>
              <a:t>Scimago</a:t>
            </a:r>
            <a:r>
              <a:rPr lang="sk-SK" dirty="0" smtClean="0"/>
              <a:t>): výber titulov 10% časopisov podľa SJR kategórií alebo oblastí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/>
              <a:t>v</a:t>
            </a:r>
            <a:r>
              <a:rPr lang="sk-SK" dirty="0" smtClean="0"/>
              <a:t>ýber WOS CC časopisov s JIF </a:t>
            </a:r>
            <a:r>
              <a:rPr lang="sk-SK" dirty="0" err="1" smtClean="0"/>
              <a:t>percentilom</a:t>
            </a:r>
            <a:r>
              <a:rPr lang="sk-SK" dirty="0" smtClean="0"/>
              <a:t> 90-100 nemôžeme zverejniť na webe (možno v intranete)</a:t>
            </a:r>
          </a:p>
          <a:p>
            <a:pPr marL="457200" lvl="1" indent="0">
              <a:buNone/>
            </a:pPr>
            <a:r>
              <a:rPr lang="sk-SK" dirty="0"/>
              <a:t> </a:t>
            </a:r>
            <a:r>
              <a:rPr lang="sk-SK" dirty="0" smtClean="0"/>
              <a:t>ale: vždy ide len o aktuálny rok; ako to bude v nasledujúcom roku nevieme prejudikovať</a:t>
            </a:r>
          </a:p>
          <a:p>
            <a:pPr>
              <a:buFont typeface="Wingdings" panose="05000000000000000000" pitchFamily="2" charset="2"/>
              <a:buChar char="q"/>
            </a:pPr>
            <a:endParaRPr lang="sk-SK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809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Rozdiel medzi výkonovým financovaním </a:t>
            </a:r>
            <a:r>
              <a:rPr lang="sk-SK" b="1" dirty="0" err="1" smtClean="0">
                <a:solidFill>
                  <a:schemeClr val="accent2">
                    <a:lumMod val="75000"/>
                  </a:schemeClr>
                </a:solidFill>
              </a:rPr>
              <a:t>VFin</a:t>
            </a:r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 a výkonnostnými zmluvami VZ: </a:t>
            </a:r>
            <a:endParaRPr lang="sk-SK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dirty="0" smtClean="0"/>
              <a:t>Zásadný: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err="1" smtClean="0"/>
              <a:t>VFin</a:t>
            </a:r>
            <a:r>
              <a:rPr lang="sk-SK" dirty="0" smtClean="0"/>
              <a:t> je hodnotenie minulosti, teda už reálne publikovaných výstupov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VZ sú záväzkom do budúcnosti (očakávaný výstup)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dirty="0"/>
          </a:p>
          <a:p>
            <a:pPr>
              <a:buFont typeface="Wingdings" panose="05000000000000000000" pitchFamily="2" charset="2"/>
              <a:buChar char="Ø"/>
            </a:pPr>
            <a:r>
              <a:rPr lang="sk-SK" dirty="0" err="1" smtClean="0"/>
              <a:t>VFin</a:t>
            </a:r>
            <a:r>
              <a:rPr lang="sk-SK" dirty="0" smtClean="0"/>
              <a:t> – počítajú sa v zmysle zásad takmer všetky </a:t>
            </a:r>
            <a:r>
              <a:rPr lang="sk-SK" dirty="0" err="1" smtClean="0"/>
              <a:t>full</a:t>
            </a:r>
            <a:r>
              <a:rPr lang="sk-SK" dirty="0" smtClean="0"/>
              <a:t> text vedecké výstupy (aj keď každé OV inak)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VZ – počítajú sa iba „excelentné výstupy“ s významným autorským podielom* </a:t>
            </a:r>
            <a:r>
              <a:rPr lang="sk-SK" i="1" dirty="0" smtClean="0"/>
              <a:t>(*prvý alebo korešpondenčný autor alebo inak pred hodnotiacim panelom obhájený významný autorský podiel)</a:t>
            </a:r>
          </a:p>
          <a:p>
            <a:pPr marL="0" indent="0">
              <a:buNone/>
            </a:pPr>
            <a:endParaRPr lang="sk-SK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k-SK" dirty="0"/>
              <a:t>m</a:t>
            </a:r>
            <a:r>
              <a:rPr lang="sk-SK" dirty="0" smtClean="0"/>
              <a:t>etriky sú definované inak pre </a:t>
            </a:r>
            <a:r>
              <a:rPr lang="sk-SK" dirty="0" err="1" smtClean="0"/>
              <a:t>VFin</a:t>
            </a:r>
            <a:r>
              <a:rPr lang="sk-SK" dirty="0" smtClean="0"/>
              <a:t> a inak pre VZ, </a:t>
            </a:r>
            <a:r>
              <a:rPr lang="sk-SK" i="1" dirty="0" smtClean="0"/>
              <a:t>ALE: metodika výkonového financovania bude (pravdepodobne) nová </a:t>
            </a:r>
            <a:endParaRPr lang="sk-SK" i="1" dirty="0"/>
          </a:p>
        </p:txBody>
      </p:sp>
    </p:spTree>
    <p:extLst>
      <p:ext uri="{BB962C8B-B14F-4D97-AF65-F5344CB8AC3E}">
        <p14:creationId xmlns:p14="http://schemas.microsoft.com/office/powerpoint/2010/main" val="1886176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 za pozornosť.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Mgr. Andrea Doktorová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dirty="0" smtClean="0"/>
              <a:t>odbor podpory vedy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dirty="0" smtClean="0"/>
              <a:t>Ústredná knižnica SAV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dirty="0" err="1" smtClean="0"/>
              <a:t>Klemensova</a:t>
            </a:r>
            <a:r>
              <a:rPr lang="sk-SK" dirty="0" smtClean="0"/>
              <a:t> 19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dirty="0" smtClean="0"/>
              <a:t>814 67 Bratislava</a:t>
            </a:r>
          </a:p>
          <a:p>
            <a:pPr marL="0" indent="0">
              <a:buNone/>
            </a:pPr>
            <a:r>
              <a:rPr lang="sk-SK" dirty="0" smtClean="0">
                <a:hlinkClick r:id="rId2"/>
              </a:rPr>
              <a:t>andrea.doktorova@savba.sk</a:t>
            </a: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882" y="2997200"/>
            <a:ext cx="6390317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84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O čo ide vo výkonnostných zmluvách? </a:t>
            </a:r>
            <a:endParaRPr lang="sk-SK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29862"/>
            <a:ext cx="10515600" cy="52402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O peniaze </a:t>
            </a:r>
            <a:r>
              <a:rPr lang="sk-SK" dirty="0" smtClean="0"/>
              <a:t>naviac (zo štátneho rozpočtu), nad rámec inštitucionálneho financovania.</a:t>
            </a:r>
          </a:p>
          <a:p>
            <a:pPr marL="0" indent="0">
              <a:buNone/>
            </a:pPr>
            <a:r>
              <a:rPr lang="sk-SK" dirty="0" smtClean="0"/>
              <a:t>Aktualizácia Akčného plán Národnej stratégie výskumu, vývoja a inovácií prináša úpravu financovania SAV na roky 2024 až 2030 formou uznesenia vlády SR. </a:t>
            </a:r>
          </a:p>
          <a:p>
            <a:pPr marL="0" indent="0">
              <a:buNone/>
            </a:pPr>
            <a:r>
              <a:rPr lang="sk-SK" dirty="0" smtClean="0"/>
              <a:t>SAV sa musela k niečomu zviazať; okrem iného, že</a:t>
            </a:r>
          </a:p>
          <a:p>
            <a:pPr marL="0" indent="0">
              <a:buNone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uzavrie so zriaďovanými verejnými výskumnými inštitúciami (v. v. i.) výkonnostné zmluvy</a:t>
            </a:r>
            <a:r>
              <a:rPr lang="sk-SK" dirty="0" smtClean="0"/>
              <a:t>, ktoré budú ex </a:t>
            </a:r>
            <a:r>
              <a:rPr lang="sk-SK" dirty="0" err="1" smtClean="0"/>
              <a:t>ante</a:t>
            </a:r>
            <a:r>
              <a:rPr lang="sk-SK" dirty="0" smtClean="0"/>
              <a:t> odmeňovať za posun v kvantitatívnych a kvalitatívnych ukazovateľoch. 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Na uvedený účel SAV vyčlení 12,5 milióna eur v roku 2024, 15,4 milióna eur v roku 2025 a 25,3 milióna eur v roku 2026. </a:t>
            </a:r>
          </a:p>
        </p:txBody>
      </p:sp>
    </p:spTree>
    <p:extLst>
      <p:ext uri="{BB962C8B-B14F-4D97-AF65-F5344CB8AC3E}">
        <p14:creationId xmlns:p14="http://schemas.microsoft.com/office/powerpoint/2010/main" val="4035492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1057792" cy="276712"/>
          </a:xfrm>
        </p:spPr>
        <p:txBody>
          <a:bodyPr>
            <a:noAutofit/>
          </a:bodyPr>
          <a:lstStyle/>
          <a:p>
            <a:r>
              <a:rPr lang="sk-SK" sz="3200" b="1" dirty="0" smtClean="0">
                <a:solidFill>
                  <a:schemeClr val="accent2">
                    <a:lumMod val="75000"/>
                  </a:schemeClr>
                </a:solidFill>
              </a:rPr>
              <a:t>Systém výkonnostných zmlúv SAV 2024–2026 má tri podprogramy: </a:t>
            </a:r>
            <a:endParaRPr lang="sk-SK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Zástupný objekt pre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092" y="1011115"/>
            <a:ext cx="9847385" cy="5767754"/>
          </a:xfrm>
        </p:spPr>
      </p:pic>
      <p:sp>
        <p:nvSpPr>
          <p:cNvPr id="5" name="Ovál 4"/>
          <p:cNvSpPr/>
          <p:nvPr/>
        </p:nvSpPr>
        <p:spPr>
          <a:xfrm>
            <a:off x="4448908" y="1591408"/>
            <a:ext cx="2980592" cy="38686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vál 6"/>
          <p:cNvSpPr/>
          <p:nvPr/>
        </p:nvSpPr>
        <p:spPr>
          <a:xfrm>
            <a:off x="4360985" y="2233246"/>
            <a:ext cx="5380892" cy="44840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369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Integrácia VVI</a:t>
            </a:r>
            <a:endParaRPr lang="sk-SK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9852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 err="1" smtClean="0"/>
              <a:t>V.v.i</a:t>
            </a:r>
            <a:r>
              <a:rPr lang="sk-SK" dirty="0" smtClean="0"/>
              <a:t>. SAV, ktorých veľkosť (vypočítaná ako priemer FTE za 2021-2023) je pod 15. </a:t>
            </a:r>
            <a:r>
              <a:rPr lang="sk-SK" dirty="0" err="1" smtClean="0"/>
              <a:t>percentilom</a:t>
            </a:r>
            <a:r>
              <a:rPr lang="sk-SK" dirty="0" smtClean="0"/>
              <a:t> veľkosti všetkých </a:t>
            </a:r>
            <a:r>
              <a:rPr lang="sk-SK" dirty="0" err="1" smtClean="0"/>
              <a:t>v.v.i</a:t>
            </a:r>
            <a:r>
              <a:rPr lang="sk-SK" dirty="0" smtClean="0"/>
              <a:t>. na SAV (FTE=20), sa zaviažu zlúčiť sa do väčších celkov do konca prvého zmluvného obdobia výkonnostných zmlúv, t. j do konca roka 2026. Najneskôr do 30. júna 2025 príslušné </a:t>
            </a:r>
            <a:r>
              <a:rPr lang="sk-SK" dirty="0" err="1" smtClean="0"/>
              <a:t>v.v.i</a:t>
            </a:r>
            <a:r>
              <a:rPr lang="sk-SK" dirty="0" smtClean="0"/>
              <a:t>. predložia plán spájania.</a:t>
            </a:r>
            <a:endParaRPr lang="sk-SK" dirty="0"/>
          </a:p>
          <a:p>
            <a:pPr marL="0" indent="0">
              <a:buNone/>
            </a:pPr>
            <a:r>
              <a:rPr lang="sk-SK" dirty="0" smtClean="0"/>
              <a:t>Je to </a:t>
            </a:r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povinnosť</a:t>
            </a:r>
            <a:r>
              <a:rPr lang="sk-SK" dirty="0"/>
              <a:t>.</a:t>
            </a:r>
            <a:r>
              <a:rPr lang="sk-SK" dirty="0" smtClean="0"/>
              <a:t> </a:t>
            </a:r>
          </a:p>
          <a:p>
            <a:pPr marL="0" indent="0">
              <a:buNone/>
            </a:pPr>
            <a:r>
              <a:rPr lang="sk-SK" i="1" dirty="0" smtClean="0"/>
              <a:t>Nesplnenie povinnej položky spájania ústavov do konca roku 2026 bude považované za nesplnenie výkonnostnej zmluvy zo strany dotknutej </a:t>
            </a:r>
            <a:r>
              <a:rPr lang="sk-SK" i="1" dirty="0" err="1" smtClean="0"/>
              <a:t>v.v.i</a:t>
            </a:r>
            <a:r>
              <a:rPr lang="sk-SK" i="1" dirty="0" smtClean="0"/>
              <a:t>.</a:t>
            </a:r>
            <a:endParaRPr lang="sk-SK" i="1" dirty="0"/>
          </a:p>
          <a:p>
            <a:pPr marL="0" indent="0">
              <a:buNone/>
            </a:pPr>
            <a:r>
              <a:rPr lang="sk-SK" dirty="0" smtClean="0"/>
              <a:t>Zároveň môže byť podporené pokračovanie „dobrovoľného“ spájania sa do centier, ale aj skutočná integrácia procesov v existujúcich centrách. </a:t>
            </a:r>
          </a:p>
        </p:txBody>
      </p:sp>
    </p:spTree>
    <p:extLst>
      <p:ext uri="{BB962C8B-B14F-4D97-AF65-F5344CB8AC3E}">
        <p14:creationId xmlns:p14="http://schemas.microsoft.com/office/powerpoint/2010/main" val="3321568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Výkonnostné zmluvy v SAV</a:t>
            </a:r>
            <a:endParaRPr lang="sk-SK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61292" y="1535479"/>
            <a:ext cx="10515600" cy="5067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 smtClean="0"/>
              <a:t>1. Excelentný výskum (alokácia 45 % prostriedkov podprogramu),</a:t>
            </a:r>
          </a:p>
          <a:p>
            <a:pPr marL="0" indent="0">
              <a:buNone/>
            </a:pPr>
            <a:r>
              <a:rPr lang="sk-SK" dirty="0" smtClean="0"/>
              <a:t>2. Kvalitné výskumné prostredie (35 %),</a:t>
            </a:r>
          </a:p>
          <a:p>
            <a:pPr marL="0" indent="0">
              <a:buNone/>
            </a:pPr>
            <a:r>
              <a:rPr lang="sk-SK" dirty="0" smtClean="0"/>
              <a:t>3. Spoločenský dopad výskumu (10 %) a</a:t>
            </a:r>
          </a:p>
          <a:p>
            <a:pPr marL="0" indent="0">
              <a:buNone/>
            </a:pPr>
            <a:r>
              <a:rPr lang="sk-SK" dirty="0" smtClean="0"/>
              <a:t>4. Kvalitné riadenie výskumu (10 %).</a:t>
            </a:r>
          </a:p>
          <a:p>
            <a:pPr marL="0" indent="0">
              <a:buNone/>
            </a:pPr>
            <a:r>
              <a:rPr lang="sk-SK" dirty="0" smtClean="0"/>
              <a:t>Každá </a:t>
            </a:r>
            <a:r>
              <a:rPr lang="sk-SK" dirty="0" err="1" smtClean="0"/>
              <a:t>v.v.i</a:t>
            </a:r>
            <a:r>
              <a:rPr lang="sk-SK" dirty="0" smtClean="0"/>
              <a:t>. si zvolí ukazovatele z uvedených štyroch tematických okruhov. K zvoleným ukazovateľom si každá </a:t>
            </a:r>
            <a:r>
              <a:rPr lang="sk-SK" dirty="0" err="1" smtClean="0"/>
              <a:t>v.v.i</a:t>
            </a:r>
            <a:r>
              <a:rPr lang="sk-SK" dirty="0" smtClean="0"/>
              <a:t>. určí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vlastnú referenčnú hodnotu </a:t>
            </a:r>
            <a:r>
              <a:rPr lang="sk-SK" dirty="0" smtClean="0"/>
              <a:t>výkonu za predchádzajúce obdobie a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očakávané zlepšenie </a:t>
            </a:r>
            <a:r>
              <a:rPr lang="sk-SK" dirty="0" smtClean="0"/>
              <a:t>(zmenu) každého ukazovateľa do konca roku 2026.</a:t>
            </a:r>
          </a:p>
          <a:p>
            <a:pPr marL="0" indent="0">
              <a:buNone/>
            </a:pPr>
            <a:r>
              <a:rPr lang="sk-SK" dirty="0" smtClean="0"/>
              <a:t>Zvolené hodnoty musia byť dostatočne zdôvodnené a následne schválené príslušným hodnotiacim panelom, ktorý ich môže príp. upraviť tak, aby boli dostatočne ambiciózne.</a:t>
            </a:r>
          </a:p>
        </p:txBody>
      </p:sp>
    </p:spTree>
    <p:extLst>
      <p:ext uri="{BB962C8B-B14F-4D97-AF65-F5344CB8AC3E}">
        <p14:creationId xmlns:p14="http://schemas.microsoft.com/office/powerpoint/2010/main" val="737773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839421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Excelentný výskum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318845"/>
            <a:ext cx="10515600" cy="54512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k-SK" b="1" dirty="0"/>
              <a:t>v</a:t>
            </a:r>
            <a:r>
              <a:rPr lang="sk-SK" b="1" dirty="0" smtClean="0"/>
              <a:t>ýznamné výstupy – </a:t>
            </a:r>
            <a:r>
              <a:rPr lang="sk-SK" b="1" i="1" dirty="0" smtClean="0">
                <a:solidFill>
                  <a:schemeClr val="accent2">
                    <a:lumMod val="75000"/>
                  </a:schemeClr>
                </a:solidFill>
              </a:rPr>
              <a:t>povinný ukazovateľ </a:t>
            </a:r>
          </a:p>
          <a:p>
            <a:pPr marL="0" indent="0">
              <a:buNone/>
            </a:pPr>
            <a:r>
              <a:rPr lang="sk-SK" i="1" dirty="0" smtClean="0"/>
              <a:t>+ z nasledujúcich troch si vyberie aspoň jeden</a:t>
            </a:r>
            <a:endParaRPr lang="sk-SK" i="1" dirty="0"/>
          </a:p>
          <a:p>
            <a:pPr marL="514350" indent="-514350">
              <a:buFont typeface="+mj-lt"/>
              <a:buAutoNum type="arabicPeriod" startAt="2"/>
            </a:pPr>
            <a:r>
              <a:rPr lang="sk-SK" dirty="0" smtClean="0"/>
              <a:t>významné patenty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sk-SK" dirty="0"/>
              <a:t>v</a:t>
            </a:r>
            <a:r>
              <a:rPr lang="sk-SK" dirty="0" smtClean="0"/>
              <a:t>ýznamné granty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sk-SK" dirty="0"/>
              <a:t>v</a:t>
            </a:r>
            <a:r>
              <a:rPr lang="sk-SK" dirty="0" smtClean="0"/>
              <a:t>ýznamný zmluvný výskum</a:t>
            </a:r>
          </a:p>
        </p:txBody>
      </p:sp>
    </p:spTree>
    <p:extLst>
      <p:ext uri="{BB962C8B-B14F-4D97-AF65-F5344CB8AC3E}">
        <p14:creationId xmlns:p14="http://schemas.microsoft.com/office/powerpoint/2010/main" val="2766131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7537"/>
          </a:xfrm>
        </p:spPr>
        <p:txBody>
          <a:bodyPr/>
          <a:lstStyle/>
          <a:p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ýznamné publikačné výstupy</a:t>
            </a:r>
            <a:endParaRPr lang="sk-SK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17331" y="1186962"/>
            <a:ext cx="10515600" cy="56710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dirty="0" smtClean="0"/>
              <a:t>Merateľné ukazovatele zamerané na vedecké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recenzované</a:t>
            </a:r>
            <a:r>
              <a:rPr lang="sk-SK" dirty="0" smtClean="0"/>
              <a:t> výstupy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s významným autorským podielom </a:t>
            </a:r>
            <a:r>
              <a:rPr lang="sk-SK" dirty="0" smtClean="0"/>
              <a:t>(napr. prvý alebo korešpondenčný autor):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vo vedeckých článkoch vo WOS </a:t>
            </a:r>
            <a:r>
              <a:rPr lang="sk-SK" dirty="0" err="1" smtClean="0"/>
              <a:t>Core</a:t>
            </a:r>
            <a:r>
              <a:rPr lang="sk-SK" dirty="0" smtClean="0"/>
              <a:t> </a:t>
            </a:r>
            <a:r>
              <a:rPr lang="sk-SK" dirty="0" err="1" smtClean="0"/>
              <a:t>Collection</a:t>
            </a:r>
            <a:r>
              <a:rPr lang="sk-SK" dirty="0" smtClean="0"/>
              <a:t>, ktorých časopis má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najlepší JIF </a:t>
            </a:r>
            <a:r>
              <a:rPr lang="sk-SK" dirty="0" err="1" smtClean="0">
                <a:solidFill>
                  <a:schemeClr val="accent2">
                    <a:lumMod val="75000"/>
                  </a:schemeClr>
                </a:solidFill>
              </a:rPr>
              <a:t>percentil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k-SK" dirty="0" smtClean="0"/>
              <a:t>podľa JCR v rozsahu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90.00–99.99</a:t>
            </a:r>
            <a:r>
              <a:rPr lang="sk-SK" dirty="0" smtClean="0"/>
              <a:t>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vo vedeckých článkoch v databáze </a:t>
            </a:r>
            <a:r>
              <a:rPr lang="sk-SK" dirty="0" err="1" smtClean="0"/>
              <a:t>Scopus</a:t>
            </a:r>
            <a:r>
              <a:rPr lang="sk-SK" dirty="0" smtClean="0"/>
              <a:t>, ktorých časopis spadá do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10 % najlepších časopisov s najvyšším SJR </a:t>
            </a:r>
            <a:r>
              <a:rPr lang="sk-SK" u="sng" dirty="0" smtClean="0">
                <a:solidFill>
                  <a:schemeClr val="accent2">
                    <a:lumMod val="75000"/>
                  </a:schemeClr>
                </a:solidFill>
              </a:rPr>
              <a:t>vo vednej oblasti</a:t>
            </a:r>
            <a:r>
              <a:rPr lang="sk-SK" u="sng" dirty="0" smtClean="0"/>
              <a:t>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vo vedeckých článkoch v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Nature Index</a:t>
            </a:r>
            <a:r>
              <a:rPr lang="sk-SK" dirty="0" smtClean="0"/>
              <a:t>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vo vedeckých článkoch, ktorých časopis má v </a:t>
            </a:r>
            <a:r>
              <a:rPr lang="sk-SK" dirty="0" err="1" smtClean="0">
                <a:solidFill>
                  <a:schemeClr val="accent2">
                    <a:lumMod val="75000"/>
                  </a:schemeClr>
                </a:solidFill>
              </a:rPr>
              <a:t>Nordic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 List úroveň 2,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v monografiách, editovaných knihách, príp. kapitolách,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ktorých vydavateľ má v </a:t>
            </a:r>
            <a:r>
              <a:rPr lang="sk-SK" dirty="0" err="1" smtClean="0">
                <a:solidFill>
                  <a:schemeClr val="accent2">
                    <a:lumMod val="75000"/>
                  </a:schemeClr>
                </a:solidFill>
              </a:rPr>
              <a:t>Nordic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 List úroveň 2 </a:t>
            </a:r>
            <a:r>
              <a:rPr lang="sk-SK" dirty="0" smtClean="0"/>
              <a:t>alebo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v iných významom zodpovedajúcich publikačných výstupoch.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V prípade organizácie, ktorá v rokoch 2020–2023 nemala ani jeden výstup evidovaný v 1. </a:t>
            </a:r>
            <a:r>
              <a:rPr lang="sk-SK" dirty="0" err="1" smtClean="0"/>
              <a:t>kvartile</a:t>
            </a:r>
            <a:r>
              <a:rPr lang="sk-SK" dirty="0" smtClean="0"/>
              <a:t> medzinárodných databáz, je možné akceptovať ako merateľný ukazovateľ výstupy evidované v 1. </a:t>
            </a:r>
            <a:r>
              <a:rPr lang="sk-SK" dirty="0" err="1" smtClean="0"/>
              <a:t>kvartile</a:t>
            </a:r>
            <a:r>
              <a:rPr lang="sk-SK" dirty="0" smtClean="0"/>
              <a:t>*.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* </a:t>
            </a:r>
            <a:r>
              <a:rPr lang="sk-SK" i="1" dirty="0" smtClean="0"/>
              <a:t>nie je povedané explicitne, podľa akej metriky; máme za to, že si ju možno vybrať: JIF (JCR WOS), AIS (JCR WOS), SJR (</a:t>
            </a:r>
            <a:r>
              <a:rPr lang="sk-SK" i="1" dirty="0" err="1" smtClean="0"/>
              <a:t>Scimago</a:t>
            </a:r>
            <a:r>
              <a:rPr lang="sk-SK" i="1" dirty="0" smtClean="0"/>
              <a:t>)... </a:t>
            </a:r>
            <a:br>
              <a:rPr lang="sk-SK" i="1" dirty="0" smtClean="0"/>
            </a:br>
            <a:endParaRPr lang="sk-SK" i="1" dirty="0"/>
          </a:p>
        </p:txBody>
      </p:sp>
    </p:spTree>
    <p:extLst>
      <p:ext uri="{BB962C8B-B14F-4D97-AF65-F5344CB8AC3E}">
        <p14:creationId xmlns:p14="http://schemas.microsoft.com/office/powerpoint/2010/main" val="3599922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600075"/>
            <a:ext cx="10515600" cy="6172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 smtClean="0"/>
              <a:t>Každá </a:t>
            </a:r>
            <a:r>
              <a:rPr lang="sk-SK" dirty="0" err="1" smtClean="0"/>
              <a:t>v.v.i</a:t>
            </a:r>
            <a:r>
              <a:rPr lang="sk-SK" dirty="0" smtClean="0"/>
              <a:t>. si zvolí databázu (skupinu databáz), stanoví si svoj východiskový priemerný počet publikácií za kalendárny rok na základe svojho predchádzajúceho výkonu v rokoch 2020–2023, a stanoví si cieľový priemerný počet významných publikácií za roky 2024–2026. </a:t>
            </a:r>
          </a:p>
          <a:p>
            <a:pPr marL="0" indent="0">
              <a:buNone/>
            </a:pPr>
            <a:r>
              <a:rPr lang="sk-SK" dirty="0" smtClean="0"/>
              <a:t>Ukazovateľ: </a:t>
            </a:r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Priemerný ročný počet excelentných vedeckých publikačných výstupov </a:t>
            </a:r>
            <a:r>
              <a:rPr lang="sk-SK" dirty="0" smtClean="0"/>
              <a:t>alebo</a:t>
            </a:r>
          </a:p>
          <a:p>
            <a:pPr marL="0" indent="0">
              <a:buNone/>
            </a:pPr>
            <a:r>
              <a:rPr lang="sk-SK" dirty="0" smtClean="0"/>
              <a:t>Ukazovateľ: </a:t>
            </a:r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Podiel excelentných vedeckých publikačných výstupov na celkovom počte publikačných vedeckých výstupov</a:t>
            </a:r>
          </a:p>
          <a:p>
            <a:pPr marL="0" indent="0">
              <a:buNone/>
            </a:pPr>
            <a:r>
              <a:rPr lang="sk-SK" dirty="0"/>
              <a:t>O</a:t>
            </a:r>
            <a:r>
              <a:rPr lang="sk-SK" dirty="0" smtClean="0"/>
              <a:t>rganizácie hodnotené ako A, A/B by si mali aspoň udržať svoj výkon, zatiaľ čo organizácie hodnotené ako B/C, C, C/D by si mali stanoviť výraznejšie zlepšenie, aspoň o 10-15 %.</a:t>
            </a:r>
            <a:endParaRPr lang="sk-SK" dirty="0"/>
          </a:p>
          <a:p>
            <a:pPr marL="0" indent="0">
              <a:buNone/>
            </a:pPr>
            <a:r>
              <a:rPr lang="sk-SK" i="1" dirty="0" smtClean="0"/>
              <a:t>Pozn.: Publikácie z veľkých kolaborácií, ako napr. ATLAS, ALICE, sa nezapočítavajú. Publikácie vo vydavateľstvách </a:t>
            </a:r>
            <a:r>
              <a:rPr lang="sk-SK" i="1" dirty="0" smtClean="0">
                <a:solidFill>
                  <a:schemeClr val="accent2">
                    <a:lumMod val="75000"/>
                  </a:schemeClr>
                </a:solidFill>
              </a:rPr>
              <a:t>s predátorskými rysmi nemusia byť akceptované</a:t>
            </a:r>
            <a:r>
              <a:rPr lang="sk-SK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7561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0550" y="250825"/>
            <a:ext cx="10515600" cy="530225"/>
          </a:xfrm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Proces</a:t>
            </a:r>
            <a:r>
              <a:rPr lang="sk-SK" dirty="0" smtClean="0"/>
              <a:t>: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152524"/>
            <a:ext cx="10858500" cy="57054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Pre negociáciu a hodnotenie výkonnostných zmlúv s jednotlivými </a:t>
            </a:r>
            <a:r>
              <a:rPr lang="sk-SK" dirty="0" err="1" smtClean="0"/>
              <a:t>v.v.i</a:t>
            </a:r>
            <a:r>
              <a:rPr lang="sk-SK" dirty="0" smtClean="0"/>
              <a:t>. budú zriadené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tri hodnotiace panely</a:t>
            </a:r>
            <a:r>
              <a:rPr lang="sk-SK" dirty="0" smtClean="0"/>
              <a:t>, jeden pre každé oddelenie vied.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Pred negociáciou o parametroch výkonnostných zmlúv si každá </a:t>
            </a:r>
            <a:r>
              <a:rPr lang="sk-SK" dirty="0" err="1" smtClean="0"/>
              <a:t>v.v.i</a:t>
            </a:r>
            <a:r>
              <a:rPr lang="sk-SK" dirty="0" smtClean="0"/>
              <a:t>. stanoví východiskové hodnoty zvolených ukazovateľov a určí, aké zmeny považuje za dostatočne ambiciózne pre zlepšenie kvality a výkonu v zvolených tematických okruhoch. Východiskové hodnoty a parametre zlepšenia musia byť dostatočne zdôvodnené.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Po ukončení hodnotiaceho obdobia predloží </a:t>
            </a:r>
            <a:r>
              <a:rPr lang="sk-SK" dirty="0" err="1" smtClean="0"/>
              <a:t>v.v.i</a:t>
            </a:r>
            <a:r>
              <a:rPr lang="sk-SK" dirty="0" smtClean="0"/>
              <a:t>. správu o plnení ukazovateľov výkonnostnej zmluvy.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V prípade nesplnenia niektorého ukazovateľa </a:t>
            </a:r>
            <a:r>
              <a:rPr lang="sk-SK" dirty="0" smtClean="0"/>
              <a:t>bude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financovanie </a:t>
            </a:r>
            <a:r>
              <a:rPr lang="sk-SK" dirty="0" smtClean="0"/>
              <a:t>príslušnej </a:t>
            </a:r>
            <a:r>
              <a:rPr lang="sk-SK" dirty="0" err="1" smtClean="0"/>
              <a:t>v.v.i</a:t>
            </a:r>
            <a:r>
              <a:rPr lang="sk-SK" dirty="0" smtClean="0"/>
              <a:t>. z výkonnostných zmlúv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v období 2027–2030 znížené </a:t>
            </a:r>
            <a:r>
              <a:rPr lang="sk-SK" dirty="0" smtClean="0"/>
              <a:t>proporčne podľa váhy príslušného nesplneného ukazovateľa.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6848438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1126</Words>
  <Application>Microsoft Office PowerPoint</Application>
  <PresentationFormat>Širokouhlá</PresentationFormat>
  <Paragraphs>79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Motív balíka Office</vt:lpstr>
      <vt:lpstr>Výkonnostné zmluvy v SAV</vt:lpstr>
      <vt:lpstr>O čo ide vo výkonnostných zmluvách? </vt:lpstr>
      <vt:lpstr>Systém výkonnostných zmlúv SAV 2024–2026 má tri podprogramy: </vt:lpstr>
      <vt:lpstr>Integrácia VVI</vt:lpstr>
      <vt:lpstr>Výkonnostné zmluvy v SAV</vt:lpstr>
      <vt:lpstr>Excelentný výskum</vt:lpstr>
      <vt:lpstr>Významné publikačné výstupy</vt:lpstr>
      <vt:lpstr>Prezentácia programu PowerPoint</vt:lpstr>
      <vt:lpstr>Proces:</vt:lpstr>
      <vt:lpstr>Pripomíname: </vt:lpstr>
      <vt:lpstr>Pripomíname: </vt:lpstr>
      <vt:lpstr>Rozdiel medzi výkonovým financovaním VFin a výkonnostnými zmluvami VZ: </vt:lpstr>
      <vt:lpstr>Ďakujem za pozornosť.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Výkonnostné zmluvy v SAV</dc:title>
  <dc:creator>knizmesa@savba.sk</dc:creator>
  <cp:lastModifiedBy>ÚK-SAV</cp:lastModifiedBy>
  <cp:revision>22</cp:revision>
  <dcterms:created xsi:type="dcterms:W3CDTF">2024-06-18T11:17:34Z</dcterms:created>
  <dcterms:modified xsi:type="dcterms:W3CDTF">2024-06-27T05:45:15Z</dcterms:modified>
</cp:coreProperties>
</file>