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301" r:id="rId3"/>
    <p:sldId id="289" r:id="rId4"/>
    <p:sldId id="296" r:id="rId5"/>
    <p:sldId id="257" r:id="rId6"/>
    <p:sldId id="295" r:id="rId7"/>
    <p:sldId id="287" r:id="rId8"/>
    <p:sldId id="290" r:id="rId9"/>
    <p:sldId id="291" r:id="rId10"/>
    <p:sldId id="292" r:id="rId11"/>
    <p:sldId id="303" r:id="rId12"/>
    <p:sldId id="293" r:id="rId13"/>
    <p:sldId id="306" r:id="rId14"/>
    <p:sldId id="258" r:id="rId15"/>
    <p:sldId id="261" r:id="rId16"/>
    <p:sldId id="262" r:id="rId17"/>
    <p:sldId id="263" r:id="rId18"/>
    <p:sldId id="294" r:id="rId19"/>
    <p:sldId id="265" r:id="rId20"/>
    <p:sldId id="271" r:id="rId21"/>
    <p:sldId id="273" r:id="rId22"/>
    <p:sldId id="300" r:id="rId23"/>
    <p:sldId id="269" r:id="rId24"/>
    <p:sldId id="266" r:id="rId25"/>
    <p:sldId id="268" r:id="rId26"/>
    <p:sldId id="299" r:id="rId27"/>
    <p:sldId id="272" r:id="rId28"/>
    <p:sldId id="305" r:id="rId29"/>
    <p:sldId id="270" r:id="rId30"/>
    <p:sldId id="282" r:id="rId31"/>
    <p:sldId id="274" r:id="rId32"/>
    <p:sldId id="284" r:id="rId33"/>
    <p:sldId id="275" r:id="rId34"/>
    <p:sldId id="279" r:id="rId3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2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BD63-8C65-4BD3-B037-38D574FEC816}" type="datetimeFigureOut">
              <a:rPr lang="sk-SK" smtClean="0"/>
              <a:t>4. 7. 2024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023-03D3-4A1C-8D9F-A35619FF39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380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BD63-8C65-4BD3-B037-38D574FEC816}" type="datetimeFigureOut">
              <a:rPr lang="sk-SK" smtClean="0"/>
              <a:t>4. 7. 2024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023-03D3-4A1C-8D9F-A35619FF39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5790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BD63-8C65-4BD3-B037-38D574FEC816}" type="datetimeFigureOut">
              <a:rPr lang="sk-SK" smtClean="0"/>
              <a:t>4. 7. 2024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023-03D3-4A1C-8D9F-A35619FF39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592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BD63-8C65-4BD3-B037-38D574FEC816}" type="datetimeFigureOut">
              <a:rPr lang="sk-SK" smtClean="0"/>
              <a:t>4. 7. 2024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023-03D3-4A1C-8D9F-A35619FF39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872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BD63-8C65-4BD3-B037-38D574FEC816}" type="datetimeFigureOut">
              <a:rPr lang="sk-SK" smtClean="0"/>
              <a:t>4. 7. 2024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023-03D3-4A1C-8D9F-A35619FF39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621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BD63-8C65-4BD3-B037-38D574FEC816}" type="datetimeFigureOut">
              <a:rPr lang="sk-SK" smtClean="0"/>
              <a:t>4. 7. 2024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023-03D3-4A1C-8D9F-A35619FF39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9374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BD63-8C65-4BD3-B037-38D574FEC816}" type="datetimeFigureOut">
              <a:rPr lang="sk-SK" smtClean="0"/>
              <a:t>4. 7. 2024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023-03D3-4A1C-8D9F-A35619FF39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9192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BD63-8C65-4BD3-B037-38D574FEC816}" type="datetimeFigureOut">
              <a:rPr lang="sk-SK" smtClean="0"/>
              <a:t>4. 7. 2024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023-03D3-4A1C-8D9F-A35619FF39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793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BD63-8C65-4BD3-B037-38D574FEC816}" type="datetimeFigureOut">
              <a:rPr lang="sk-SK" smtClean="0"/>
              <a:t>4. 7. 2024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023-03D3-4A1C-8D9F-A35619FF39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9208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BD63-8C65-4BD3-B037-38D574FEC816}" type="datetimeFigureOut">
              <a:rPr lang="sk-SK" smtClean="0"/>
              <a:t>4. 7. 2024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023-03D3-4A1C-8D9F-A35619FF39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068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BD63-8C65-4BD3-B037-38D574FEC816}" type="datetimeFigureOut">
              <a:rPr lang="sk-SK" smtClean="0"/>
              <a:t>4. 7. 2024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023-03D3-4A1C-8D9F-A35619FF39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8472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8BD63-8C65-4BD3-B037-38D574FEC816}" type="datetimeFigureOut">
              <a:rPr lang="sk-SK" smtClean="0"/>
              <a:t>4. 7. 2024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AE023-03D3-4A1C-8D9F-A35619FF39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6809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pc\Downloads\Metodika_VF_2024_opravene-7.pdf" TargetMode="External"/><Relationship Id="rId2" Type="http://schemas.openxmlformats.org/officeDocument/2006/relationships/hyperlink" Target="file:///C:\Users\pc\Downloads\Zasady_vykonoveho_financovania_-3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magojr.com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magojr.com/help.php#understand_journals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esi.incites.thomsonreuters.com/IndicatorsAction.action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Výkonové financovanie 2024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4400" dirty="0" smtClean="0">
                <a:solidFill>
                  <a:srgbClr val="FF0000"/>
                </a:solidFill>
              </a:rPr>
              <a:t>časť publikačná činnosť a ohlasy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200" b="1" dirty="0">
              <a:solidFill>
                <a:srgbClr val="FF0000"/>
              </a:solidFill>
            </a:endParaRPr>
          </a:p>
          <a:p>
            <a:r>
              <a:rPr lang="sk-SK" sz="2200" dirty="0" smtClean="0"/>
              <a:t>Ústredná knižnica SAV, odbor podpory vedy</a:t>
            </a:r>
            <a:endParaRPr lang="sk-SK" sz="2200" dirty="0"/>
          </a:p>
        </p:txBody>
      </p:sp>
    </p:spTree>
    <p:extLst>
      <p:ext uri="{BB962C8B-B14F-4D97-AF65-F5344CB8AC3E}">
        <p14:creationId xmlns:p14="http://schemas.microsoft.com/office/powerpoint/2010/main" val="305109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II. </a:t>
            </a:r>
            <a:r>
              <a:rPr lang="sk-SK" b="1" dirty="0">
                <a:solidFill>
                  <a:srgbClr val="FF0000"/>
                </a:solidFill>
              </a:rPr>
              <a:t>oddelenie vied</a:t>
            </a:r>
            <a:br>
              <a:rPr lang="sk-SK" b="1" dirty="0">
                <a:solidFill>
                  <a:srgbClr val="FF0000"/>
                </a:solidFill>
              </a:rPr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8293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dirty="0" smtClean="0"/>
              <a:t>Monografie </a:t>
            </a:r>
            <a:r>
              <a:rPr lang="sk-SK" b="1" dirty="0"/>
              <a:t>a kapitoly budú zaradené do troch kategórií (rozhodnutím ad hoc pracovnej skupiny zostavenej podpredsedom SAV pre II OV): </a:t>
            </a:r>
          </a:p>
          <a:p>
            <a:r>
              <a:rPr lang="pl-PL" dirty="0"/>
              <a:t>Monografia kategórie 1 váha 12 </a:t>
            </a:r>
          </a:p>
          <a:p>
            <a:r>
              <a:rPr lang="pl-PL" dirty="0"/>
              <a:t>Monografia kategórie 2 váha 6 </a:t>
            </a:r>
          </a:p>
          <a:p>
            <a:r>
              <a:rPr lang="pl-PL" dirty="0"/>
              <a:t>Monografia kategórie 3 váha 4 </a:t>
            </a:r>
          </a:p>
          <a:p>
            <a:r>
              <a:rPr lang="pl-PL" dirty="0"/>
              <a:t>Monografia kategórie 4 váha 1 </a:t>
            </a:r>
            <a:endParaRPr lang="pl-PL" dirty="0" smtClean="0"/>
          </a:p>
          <a:p>
            <a:r>
              <a:rPr lang="pl-PL" dirty="0" smtClean="0"/>
              <a:t>Kapitola v monografii (min 2AH)		0,1 * váha monografie</a:t>
            </a:r>
          </a:p>
          <a:p>
            <a:endParaRPr lang="pl-PL" dirty="0"/>
          </a:p>
          <a:p>
            <a:r>
              <a:rPr lang="sk-SK" dirty="0"/>
              <a:t>Podkladom je okrem zoznamu monografií a kapitol aj </a:t>
            </a:r>
            <a:r>
              <a:rPr lang="sk-SK" b="1" dirty="0">
                <a:solidFill>
                  <a:srgbClr val="FF0000"/>
                </a:solidFill>
              </a:rPr>
              <a:t>plný text </a:t>
            </a:r>
            <a:r>
              <a:rPr lang="sk-SK" dirty="0"/>
              <a:t>(fyzicky, online, v repozitári). ÚK SAV okomentuje (napr. neuvedenie filiácie ústavu alebo uvedenie viacerých afiliácií autora, duplicitu s Centrálnym registrom publikačnej činnosti – CREPČ, prípadný rozpor v učení kategórie). 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6783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II. </a:t>
            </a:r>
            <a:r>
              <a:rPr lang="sk-SK" b="1" dirty="0">
                <a:solidFill>
                  <a:srgbClr val="FF0000"/>
                </a:solidFill>
              </a:rPr>
              <a:t>oddelenie vied</a:t>
            </a:r>
            <a:br>
              <a:rPr lang="sk-SK" b="1" dirty="0">
                <a:solidFill>
                  <a:srgbClr val="FF0000"/>
                </a:solidFill>
              </a:rPr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8293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dirty="0"/>
              <a:t>Publikácie s definovaným </a:t>
            </a:r>
            <a:r>
              <a:rPr lang="sk-SK" b="1" dirty="0" err="1" smtClean="0"/>
              <a:t>kvartilom</a:t>
            </a:r>
            <a:r>
              <a:rPr lang="sk-SK" b="1" dirty="0" smtClean="0"/>
              <a:t> podľa SJR</a:t>
            </a:r>
          </a:p>
          <a:p>
            <a:pPr marL="0" indent="0">
              <a:buNone/>
            </a:pPr>
            <a:r>
              <a:rPr lang="sk-SK" b="1" dirty="0" smtClean="0"/>
              <a:t>ADCA</a:t>
            </a:r>
            <a:r>
              <a:rPr lang="sk-SK" dirty="0"/>
              <a:t>, </a:t>
            </a:r>
            <a:r>
              <a:rPr lang="sk-SK" b="1" dirty="0"/>
              <a:t>ADCB, ADDA, ADDB, ADMA, </a:t>
            </a:r>
            <a:r>
              <a:rPr lang="sk-SK" b="1" dirty="0" smtClean="0"/>
              <a:t>ADMB, ADNA, ADNB</a:t>
            </a:r>
            <a:endParaRPr lang="sk-SK" b="1" dirty="0"/>
          </a:p>
          <a:p>
            <a:r>
              <a:rPr lang="sk-SK" dirty="0" err="1">
                <a:solidFill>
                  <a:srgbClr val="FF0000"/>
                </a:solidFill>
              </a:rPr>
              <a:t>Decil</a:t>
            </a:r>
            <a:r>
              <a:rPr lang="sk-SK" dirty="0">
                <a:solidFill>
                  <a:srgbClr val="FF0000"/>
                </a:solidFill>
              </a:rPr>
              <a:t> 1, váha 9</a:t>
            </a:r>
          </a:p>
          <a:p>
            <a:r>
              <a:rPr lang="sk-SK" dirty="0" err="1"/>
              <a:t>Kvartil</a:t>
            </a:r>
            <a:r>
              <a:rPr lang="sk-SK" dirty="0"/>
              <a:t> 1, váha 6 </a:t>
            </a:r>
          </a:p>
          <a:p>
            <a:r>
              <a:rPr lang="sk-SK" dirty="0" err="1"/>
              <a:t>Kvartil</a:t>
            </a:r>
            <a:r>
              <a:rPr lang="sk-SK" dirty="0"/>
              <a:t> 2, váha 4 </a:t>
            </a:r>
          </a:p>
          <a:p>
            <a:r>
              <a:rPr lang="sk-SK" dirty="0" err="1"/>
              <a:t>Kvartil</a:t>
            </a:r>
            <a:r>
              <a:rPr lang="sk-SK" dirty="0"/>
              <a:t> 3, váha 2</a:t>
            </a:r>
          </a:p>
          <a:p>
            <a:r>
              <a:rPr lang="sk-SK" dirty="0" err="1"/>
              <a:t>Kvartil</a:t>
            </a:r>
            <a:r>
              <a:rPr lang="sk-SK" dirty="0"/>
              <a:t> 4, váha 0,5 </a:t>
            </a:r>
          </a:p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</a:rPr>
              <a:t>Prvý</a:t>
            </a:r>
            <a:r>
              <a:rPr lang="sk-SK" dirty="0"/>
              <a:t> (alebo v </a:t>
            </a:r>
            <a:r>
              <a:rPr lang="sk-SK" dirty="0" err="1"/>
              <a:t>pdf</a:t>
            </a:r>
            <a:r>
              <a:rPr lang="sk-SK" dirty="0"/>
              <a:t> explicitne uvedený </a:t>
            </a:r>
            <a:r>
              <a:rPr lang="sk-SK" dirty="0" err="1"/>
              <a:t>equally</a:t>
            </a:r>
            <a:r>
              <a:rPr lang="sk-SK" dirty="0"/>
              <a:t> </a:t>
            </a:r>
            <a:r>
              <a:rPr lang="sk-SK" dirty="0" err="1"/>
              <a:t>contributed</a:t>
            </a:r>
            <a:r>
              <a:rPr lang="sk-SK" dirty="0"/>
              <a:t> s prvým), alebo v </a:t>
            </a:r>
            <a:r>
              <a:rPr lang="sk-SK" dirty="0" err="1"/>
              <a:t>pdf</a:t>
            </a:r>
            <a:r>
              <a:rPr lang="sk-SK" dirty="0"/>
              <a:t> explicitne uvedený </a:t>
            </a:r>
            <a:r>
              <a:rPr lang="sk-SK" dirty="0">
                <a:solidFill>
                  <a:srgbClr val="FF0000"/>
                </a:solidFill>
              </a:rPr>
              <a:t>korešpondenčný autor </a:t>
            </a:r>
            <a:r>
              <a:rPr lang="sk-SK" dirty="0"/>
              <a:t>z príslušnej organizácie SAV – </a:t>
            </a:r>
            <a:r>
              <a:rPr lang="sk-SK" dirty="0">
                <a:solidFill>
                  <a:srgbClr val="FF0000"/>
                </a:solidFill>
              </a:rPr>
              <a:t>koeficient </a:t>
            </a:r>
            <a:r>
              <a:rPr lang="sk-SK" dirty="0" smtClean="0">
                <a:solidFill>
                  <a:srgbClr val="FF0000"/>
                </a:solidFill>
              </a:rPr>
              <a:t>1,5. </a:t>
            </a:r>
          </a:p>
          <a:p>
            <a:r>
              <a:rPr lang="sk-SK" sz="2000" i="1" dirty="0" smtClean="0"/>
              <a:t>Údaje o </a:t>
            </a:r>
            <a:r>
              <a:rPr lang="sk-SK" sz="2000" i="1" dirty="0" err="1" smtClean="0"/>
              <a:t>equally</a:t>
            </a:r>
            <a:r>
              <a:rPr lang="sk-SK" sz="2000" i="1" dirty="0" smtClean="0"/>
              <a:t> </a:t>
            </a:r>
            <a:r>
              <a:rPr lang="sk-SK" sz="2000" i="1" dirty="0" err="1" smtClean="0"/>
              <a:t>contributed</a:t>
            </a:r>
            <a:r>
              <a:rPr lang="sk-SK" sz="2000" i="1" dirty="0" smtClean="0"/>
              <a:t> autoroch </a:t>
            </a:r>
            <a:r>
              <a:rPr lang="sk-SK" sz="2000" i="1" smtClean="0"/>
              <a:t>a korešpondenčných </a:t>
            </a:r>
            <a:r>
              <a:rPr lang="sk-SK" sz="2000" i="1" dirty="0" smtClean="0"/>
              <a:t>autoroch zapisovali do ARL spracovatelia na ústavoch</a:t>
            </a:r>
            <a:r>
              <a:rPr lang="sk-SK" dirty="0" smtClean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r>
              <a:rPr lang="sk-SK" b="1" dirty="0" smtClean="0"/>
              <a:t>Ostatné publikácie </a:t>
            </a:r>
            <a:r>
              <a:rPr lang="sk-SK" dirty="0" smtClean="0"/>
              <a:t>ADE, ADF, AEC, AED, AFA, AFB, AFC, AFD – </a:t>
            </a:r>
            <a:r>
              <a:rPr lang="sk-SK" b="1" dirty="0" smtClean="0"/>
              <a:t>váha 0</a:t>
            </a:r>
            <a:endParaRPr lang="sk-SK" b="1" dirty="0"/>
          </a:p>
          <a:p>
            <a:pPr marL="0" indent="0">
              <a:buNone/>
            </a:pPr>
            <a:endParaRPr lang="sk-SK" b="1" dirty="0" smtClean="0"/>
          </a:p>
        </p:txBody>
      </p:sp>
    </p:spTree>
    <p:extLst>
      <p:ext uri="{BB962C8B-B14F-4D97-AF65-F5344CB8AC3E}">
        <p14:creationId xmlns:p14="http://schemas.microsoft.com/office/powerpoint/2010/main" val="79201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II</a:t>
            </a:r>
            <a:r>
              <a:rPr lang="sk-SK" b="1" dirty="0">
                <a:solidFill>
                  <a:srgbClr val="FF0000"/>
                </a:solidFill>
              </a:rPr>
              <a:t>. oddelenie vied</a:t>
            </a:r>
            <a:br>
              <a:rPr lang="sk-SK" b="1" dirty="0">
                <a:solidFill>
                  <a:srgbClr val="FF0000"/>
                </a:solidFill>
              </a:rPr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/>
              <a:t>Citácie: 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Do súčtu citácií vedeckej organizácie SAV sa zaratúvajú všetky citácie za roky </a:t>
            </a:r>
            <a:r>
              <a:rPr lang="sk-SK" dirty="0" smtClean="0"/>
              <a:t>2020 </a:t>
            </a:r>
            <a:r>
              <a:rPr lang="sk-SK" dirty="0"/>
              <a:t>a </a:t>
            </a:r>
            <a:r>
              <a:rPr lang="sk-SK" dirty="0" smtClean="0"/>
              <a:t>2021 </a:t>
            </a:r>
            <a:r>
              <a:rPr lang="sk-SK" dirty="0"/>
              <a:t>v citačných databázach WOS, SCOPUS a iných citačných indexoch a databázach, ako aj citácie v publikáciách neregistrovaných v citačných indexoch. Nezarátavajú sa recenzie na práce autorov z organizácie. Celková suma citácií sa pre danú vedeckú organizáciu normalizuje na priemerný počet citácií vo vednom odbore organizácie, resp. na </a:t>
            </a:r>
            <a:r>
              <a:rPr lang="sk-SK" dirty="0" err="1"/>
              <a:t>váhovaný</a:t>
            </a:r>
            <a:r>
              <a:rPr lang="sk-SK" dirty="0"/>
              <a:t> priemer vo vedných odboroch, v ktorých organizácia vykonáva </a:t>
            </a:r>
            <a:r>
              <a:rPr lang="sk-SK" dirty="0" smtClean="0"/>
              <a:t>výskum. </a:t>
            </a:r>
          </a:p>
          <a:p>
            <a:pPr marL="0" indent="0">
              <a:buNone/>
            </a:pPr>
            <a:r>
              <a:rPr lang="sk-SK" dirty="0" smtClean="0"/>
              <a:t>	Každý </a:t>
            </a:r>
            <a:r>
              <a:rPr lang="sk-SK" dirty="0"/>
              <a:t>ústav má priamo v metodike ten priemer uvedený. 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9625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I. a II</a:t>
            </a:r>
            <a:r>
              <a:rPr lang="sk-SK" b="1" dirty="0">
                <a:solidFill>
                  <a:srgbClr val="FF0000"/>
                </a:solidFill>
              </a:rPr>
              <a:t>. oddelenie vied</a:t>
            </a:r>
            <a:br>
              <a:rPr lang="sk-SK" b="1" dirty="0">
                <a:solidFill>
                  <a:srgbClr val="FF0000"/>
                </a:solidFill>
              </a:rPr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Pokiaľ má jeden autor v publikácii uvedené afiliácie dvoch alebo viacerých organizácií SAV, a sám nerozhodne, v ktorej (jednej) organizácií bude prácu vykazovať, tak sa do výkonového financovania rozráta publikácia rovnomerne medzi ústavy SAV (matematicky). </a:t>
            </a:r>
          </a:p>
          <a:p>
            <a:pPr marL="0" indent="0">
              <a:buNone/>
            </a:pPr>
            <a:r>
              <a:rPr lang="sk-SK" dirty="0" smtClean="0"/>
              <a:t>Napr. 2 afiliácie: ústav A: 50%, B: 50%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i="1" dirty="0" smtClean="0"/>
              <a:t>*Platí to pre publikácie, kde je predmetný autor jediným autorom z ústavu; pokiaľ je z daného ústavu aj ďalší autor, vykazuje sa tak, ako je pre daný ústav najvýhodnejšie. </a:t>
            </a:r>
            <a:endParaRPr lang="sk-SK" i="1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0477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1"/>
            <a:ext cx="10515600" cy="965200"/>
          </a:xfrm>
        </p:spPr>
        <p:txBody>
          <a:bodyPr>
            <a:norm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III. oddelenie vied 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079500"/>
            <a:ext cx="10515600" cy="57785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/>
              <a:t>Pri bonifikácii </a:t>
            </a:r>
            <a:r>
              <a:rPr lang="sk-SK" dirty="0" smtClean="0"/>
              <a:t>publikačných výstupov sa zohľadňuje </a:t>
            </a:r>
          </a:p>
          <a:p>
            <a:pPr>
              <a:buFontTx/>
              <a:buChar char="-"/>
            </a:pPr>
            <a:r>
              <a:rPr lang="sk-SK" b="1" dirty="0" smtClean="0">
                <a:solidFill>
                  <a:srgbClr val="FF0000"/>
                </a:solidFill>
              </a:rPr>
              <a:t>autorský </a:t>
            </a:r>
            <a:r>
              <a:rPr lang="sk-SK" b="1" dirty="0">
                <a:solidFill>
                  <a:srgbClr val="FF0000"/>
                </a:solidFill>
              </a:rPr>
              <a:t>podiel vyjadrený v </a:t>
            </a:r>
            <a:r>
              <a:rPr lang="sk-SK" b="1" dirty="0" smtClean="0">
                <a:solidFill>
                  <a:srgbClr val="FF0000"/>
                </a:solidFill>
              </a:rPr>
              <a:t>% </a:t>
            </a:r>
            <a:r>
              <a:rPr lang="sk-SK" dirty="0" smtClean="0">
                <a:solidFill>
                  <a:srgbClr val="FF0000"/>
                </a:solidFill>
              </a:rPr>
              <a:t>(všetky kategórie)</a:t>
            </a:r>
          </a:p>
          <a:p>
            <a:pPr>
              <a:buFontTx/>
              <a:buChar char="-"/>
            </a:pPr>
            <a:r>
              <a:rPr lang="sk-SK" b="1" dirty="0"/>
              <a:t>j</a:t>
            </a:r>
            <a:r>
              <a:rPr lang="sk-SK" b="1" dirty="0" smtClean="0"/>
              <a:t>azyk publikácie </a:t>
            </a:r>
            <a:r>
              <a:rPr lang="sk-SK" dirty="0" smtClean="0"/>
              <a:t>(okrem monografií „osobitného významu) </a:t>
            </a:r>
            <a:endParaRPr lang="sk-SK" dirty="0"/>
          </a:p>
          <a:p>
            <a:pPr marL="0" indent="0">
              <a:buNone/>
            </a:pPr>
            <a:endParaRPr lang="sk-SK" i="1" dirty="0" smtClean="0"/>
          </a:p>
          <a:p>
            <a:r>
              <a:rPr lang="sk-SK" dirty="0"/>
              <a:t>Pri hodnotení sa vyčleňuje </a:t>
            </a:r>
            <a:r>
              <a:rPr lang="sk-SK" dirty="0" err="1"/>
              <a:t>podkategória</a:t>
            </a:r>
            <a:r>
              <a:rPr lang="sk-SK" dirty="0"/>
              <a:t> </a:t>
            </a:r>
            <a:r>
              <a:rPr lang="sk-SK" u="sng" dirty="0"/>
              <a:t>monografií s osobitnou bonifikáciou</a:t>
            </a:r>
            <a:r>
              <a:rPr lang="sk-SK" dirty="0"/>
              <a:t>, ktoré vyberá komisia </a:t>
            </a:r>
            <a:r>
              <a:rPr lang="sk-SK" dirty="0" smtClean="0"/>
              <a:t>ustanovená </a:t>
            </a:r>
            <a:r>
              <a:rPr lang="sk-SK" dirty="0"/>
              <a:t>na tento účel. Návrhy podávajú organizácie, pričom nominovať môžu max. 20% svojej </a:t>
            </a:r>
            <a:r>
              <a:rPr lang="sk-SK" dirty="0" smtClean="0"/>
              <a:t>monografickej produkcie </a:t>
            </a:r>
            <a:r>
              <a:rPr lang="sk-SK" dirty="0"/>
              <a:t>za rok 2022 (počty zaokrúhľované nahor). Je možné nominovať aj editované vedecké knihy (</a:t>
            </a:r>
            <a:r>
              <a:rPr lang="sk-SK" dirty="0" smtClean="0"/>
              <a:t>tzv. kolektívne </a:t>
            </a:r>
            <a:r>
              <a:rPr lang="sk-SK" dirty="0"/>
              <a:t>monografie), ak autorský a editorský podiel organizácie na príprave diela je rozhodujúci</a:t>
            </a:r>
            <a:r>
              <a:rPr lang="sk-SK" dirty="0" smtClean="0"/>
              <a:t>.</a:t>
            </a:r>
          </a:p>
          <a:p>
            <a:r>
              <a:rPr lang="sk-SK" dirty="0"/>
              <a:t>Maximálny počet kapitol v monografiách započítaných do hodnotenia je 5, čiže celková </a:t>
            </a:r>
            <a:r>
              <a:rPr lang="sk-SK" u="sng" dirty="0"/>
              <a:t>váha </a:t>
            </a:r>
            <a:r>
              <a:rPr lang="sk-SK" u="sng" dirty="0" smtClean="0"/>
              <a:t>započítaných kapitol </a:t>
            </a:r>
            <a:r>
              <a:rPr lang="sk-SK" u="sng" dirty="0"/>
              <a:t>nemôže presiahnuť 1 celok</a:t>
            </a:r>
            <a:r>
              <a:rPr lang="sk-SK" dirty="0"/>
              <a:t>.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7773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9408"/>
          </a:xfrm>
        </p:spPr>
        <p:txBody>
          <a:bodyPr/>
          <a:lstStyle/>
          <a:p>
            <a:r>
              <a:rPr lang="sk-SK" b="1" dirty="0" err="1" smtClean="0">
                <a:solidFill>
                  <a:srgbClr val="FF0000"/>
                </a:solidFill>
              </a:rPr>
              <a:t>Váhovanie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253066"/>
            <a:ext cx="10515600" cy="5401733"/>
          </a:xfrm>
        </p:spPr>
        <p:txBody>
          <a:bodyPr>
            <a:normAutofit fontScale="92500" lnSpcReduction="10000"/>
          </a:bodyPr>
          <a:lstStyle/>
          <a:p>
            <a:r>
              <a:rPr lang="sk-SK" b="1" dirty="0"/>
              <a:t>AAA, ABA</a:t>
            </a:r>
            <a:r>
              <a:rPr lang="sk-SK" dirty="0"/>
              <a:t> Vedecké monografie a monografické štúdie vydané v zahraničných vydavateľstvách</a:t>
            </a:r>
          </a:p>
          <a:p>
            <a:r>
              <a:rPr lang="sk-SK" b="1" dirty="0"/>
              <a:t>AAB, ABB</a:t>
            </a:r>
            <a:r>
              <a:rPr lang="sk-SK" dirty="0"/>
              <a:t> Vedecké monografie a monografické štúdie vydané v domácich vydavateľstvách</a:t>
            </a:r>
          </a:p>
          <a:p>
            <a:r>
              <a:rPr lang="sk-SK" b="1" dirty="0"/>
              <a:t>ABC</a:t>
            </a:r>
            <a:r>
              <a:rPr lang="sk-SK" dirty="0"/>
              <a:t> Kapitoly vo vedeckých monografiách vydaných v zahraničných vydavateľstvách</a:t>
            </a:r>
          </a:p>
          <a:p>
            <a:r>
              <a:rPr lang="sk-SK" b="1" dirty="0"/>
              <a:t>ABD</a:t>
            </a:r>
            <a:r>
              <a:rPr lang="sk-SK" dirty="0"/>
              <a:t> Kapitoly vo vedeckých monografiách vydaných v domácich </a:t>
            </a:r>
            <a:r>
              <a:rPr lang="sk-SK" dirty="0" smtClean="0"/>
              <a:t>vydavateľstvách</a:t>
            </a:r>
          </a:p>
          <a:p>
            <a:pPr marL="0" indent="0">
              <a:buNone/>
            </a:pPr>
            <a:r>
              <a:rPr lang="sk-SK" dirty="0" smtClean="0"/>
              <a:t>					</a:t>
            </a:r>
            <a:r>
              <a:rPr lang="sk-SK" sz="2400" dirty="0" smtClean="0"/>
              <a:t>   </a:t>
            </a:r>
            <a:r>
              <a:rPr lang="sk-SK" sz="2400" dirty="0" smtClean="0">
                <a:solidFill>
                  <a:srgbClr val="FF0000"/>
                </a:solidFill>
              </a:rPr>
              <a:t>slovenský/český jazyk  /  cudzojazyčné</a:t>
            </a:r>
            <a:endParaRPr lang="sk-SK" sz="2400" dirty="0">
              <a:solidFill>
                <a:srgbClr val="FF0000"/>
              </a:solidFill>
            </a:endParaRPr>
          </a:p>
          <a:p>
            <a:r>
              <a:rPr lang="sk-SK" sz="3900" dirty="0"/>
              <a:t>m</a:t>
            </a:r>
            <a:r>
              <a:rPr lang="sk-SK" sz="3900" dirty="0" smtClean="0"/>
              <a:t>onografie</a:t>
            </a:r>
            <a:r>
              <a:rPr lang="sk-SK" sz="3900" dirty="0"/>
              <a:t>, </a:t>
            </a:r>
            <a:r>
              <a:rPr lang="sk-SK" sz="3900" dirty="0" err="1" smtClean="0"/>
              <a:t>monogr</a:t>
            </a:r>
            <a:r>
              <a:rPr lang="sk-SK" sz="3900" dirty="0" smtClean="0"/>
              <a:t>. </a:t>
            </a:r>
            <a:r>
              <a:rPr lang="sk-SK" sz="3900" dirty="0"/>
              <a:t>štúdie 	 </a:t>
            </a:r>
            <a:r>
              <a:rPr lang="sk-SK" sz="3900" dirty="0" smtClean="0"/>
              <a:t>    váha 5</a:t>
            </a:r>
            <a:r>
              <a:rPr lang="sk-SK" sz="3900" dirty="0"/>
              <a:t>		</a:t>
            </a:r>
            <a:r>
              <a:rPr lang="sk-SK" sz="3900" dirty="0" smtClean="0"/>
              <a:t>váha </a:t>
            </a:r>
            <a:r>
              <a:rPr lang="sk-SK" sz="3900" dirty="0"/>
              <a:t>7</a:t>
            </a:r>
            <a:r>
              <a:rPr lang="sk-SK" sz="3900" dirty="0" smtClean="0"/>
              <a:t>,5</a:t>
            </a:r>
            <a:endParaRPr lang="sk-SK" sz="3900" dirty="0"/>
          </a:p>
          <a:p>
            <a:r>
              <a:rPr lang="sk-SK" sz="3900" dirty="0"/>
              <a:t>k</a:t>
            </a:r>
            <a:r>
              <a:rPr lang="sk-SK" sz="3900" dirty="0" smtClean="0"/>
              <a:t>apitola </a:t>
            </a:r>
            <a:r>
              <a:rPr lang="sk-SK" sz="3900" dirty="0"/>
              <a:t>v monografii		</a:t>
            </a:r>
            <a:r>
              <a:rPr lang="sk-SK" sz="3900" dirty="0" smtClean="0"/>
              <a:t>     váha 1</a:t>
            </a:r>
            <a:r>
              <a:rPr lang="sk-SK" sz="3900" dirty="0"/>
              <a:t>	 </a:t>
            </a:r>
            <a:r>
              <a:rPr lang="sk-SK" sz="3900" dirty="0" smtClean="0"/>
              <a:t>	váha 1,5</a:t>
            </a:r>
          </a:p>
          <a:p>
            <a:r>
              <a:rPr lang="sk-SK" sz="3900" dirty="0" err="1" smtClean="0"/>
              <a:t>monog</a:t>
            </a:r>
            <a:r>
              <a:rPr lang="sk-SK" sz="3900" dirty="0" smtClean="0"/>
              <a:t>. s </a:t>
            </a:r>
            <a:r>
              <a:rPr lang="sk-SK" sz="3900" dirty="0" err="1" smtClean="0"/>
              <a:t>osobit</a:t>
            </a:r>
            <a:r>
              <a:rPr lang="sk-SK" sz="3900" dirty="0" smtClean="0"/>
              <a:t>. bonifikáciou váha 15          váha 15</a:t>
            </a:r>
            <a:endParaRPr lang="sk-SK" sz="3900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064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>
                <a:solidFill>
                  <a:srgbClr val="FF0000"/>
                </a:solidFill>
              </a:rPr>
              <a:t>Váhovanie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838200" y="1405466"/>
            <a:ext cx="10515600" cy="51985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 smtClean="0"/>
              <a:t>Publikácie s definovaným </a:t>
            </a:r>
            <a:r>
              <a:rPr lang="sk-SK" dirty="0" err="1" smtClean="0"/>
              <a:t>kvartilom</a:t>
            </a:r>
            <a:r>
              <a:rPr lang="sk-SK" dirty="0" smtClean="0"/>
              <a:t>: </a:t>
            </a:r>
          </a:p>
          <a:p>
            <a:pPr marL="0" indent="0">
              <a:buNone/>
            </a:pPr>
            <a:r>
              <a:rPr lang="sk-SK" b="1" dirty="0" smtClean="0"/>
              <a:t>ADCA, ADCB, ADDA, ADDB </a:t>
            </a:r>
            <a:r>
              <a:rPr lang="sk-SK" dirty="0" smtClean="0"/>
              <a:t>(práce indexované / </a:t>
            </a:r>
            <a:r>
              <a:rPr lang="sk-SK" dirty="0" err="1" smtClean="0"/>
              <a:t>vyhľadateľné</a:t>
            </a:r>
            <a:r>
              <a:rPr lang="sk-SK" dirty="0" smtClean="0"/>
              <a:t> v CCC)</a:t>
            </a:r>
          </a:p>
          <a:p>
            <a:pPr marL="0" indent="0">
              <a:buNone/>
            </a:pPr>
            <a:r>
              <a:rPr lang="sk-SK" b="1" dirty="0" smtClean="0"/>
              <a:t>ADMA, ADMB, ADNA, ADNB </a:t>
            </a:r>
            <a:r>
              <a:rPr lang="sk-SK" dirty="0" smtClean="0"/>
              <a:t>(práce indexované / </a:t>
            </a:r>
            <a:r>
              <a:rPr lang="sk-SK" dirty="0" err="1" smtClean="0"/>
              <a:t>vyhľadateľné</a:t>
            </a:r>
            <a:r>
              <a:rPr lang="sk-SK" dirty="0" smtClean="0"/>
              <a:t> vo WOS </a:t>
            </a:r>
            <a:r>
              <a:rPr lang="sk-SK" dirty="0" err="1" smtClean="0"/>
              <a:t>Core</a:t>
            </a:r>
            <a:r>
              <a:rPr lang="sk-SK" dirty="0" smtClean="0"/>
              <a:t> </a:t>
            </a:r>
            <a:r>
              <a:rPr lang="sk-SK" dirty="0" err="1" smtClean="0"/>
              <a:t>Collection</a:t>
            </a:r>
            <a:r>
              <a:rPr lang="sk-SK" dirty="0" smtClean="0"/>
              <a:t> alebo v </a:t>
            </a:r>
            <a:r>
              <a:rPr lang="sk-SK" dirty="0" err="1" smtClean="0"/>
              <a:t>Scopus</a:t>
            </a:r>
            <a:r>
              <a:rPr lang="sk-SK" dirty="0" smtClean="0"/>
              <a:t>)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		        </a:t>
            </a:r>
            <a:r>
              <a:rPr lang="sk-SK" dirty="0" smtClean="0">
                <a:solidFill>
                  <a:srgbClr val="FF0000"/>
                </a:solidFill>
              </a:rPr>
              <a:t>slovenský/český </a:t>
            </a:r>
            <a:r>
              <a:rPr lang="sk-SK" dirty="0">
                <a:solidFill>
                  <a:srgbClr val="FF0000"/>
                </a:solidFill>
              </a:rPr>
              <a:t>jazyk  /  cudzojazyčné</a:t>
            </a:r>
            <a:endParaRPr lang="sk-SK" dirty="0" smtClean="0"/>
          </a:p>
          <a:p>
            <a:pPr marL="0" indent="0">
              <a:buNone/>
            </a:pPr>
            <a:r>
              <a:rPr lang="sk-SK" b="1" dirty="0" err="1" smtClean="0"/>
              <a:t>Kvartil</a:t>
            </a:r>
            <a:r>
              <a:rPr lang="sk-SK" b="1" dirty="0" smtClean="0"/>
              <a:t> 1				3				4,5	</a:t>
            </a:r>
          </a:p>
          <a:p>
            <a:pPr marL="0" indent="0">
              <a:buNone/>
            </a:pPr>
            <a:r>
              <a:rPr lang="sk-SK" b="1" dirty="0" err="1" smtClean="0"/>
              <a:t>Kvartil</a:t>
            </a:r>
            <a:r>
              <a:rPr lang="sk-SK" b="1" dirty="0" smtClean="0"/>
              <a:t> 2				2				3</a:t>
            </a:r>
          </a:p>
          <a:p>
            <a:pPr marL="0" indent="0">
              <a:buNone/>
            </a:pPr>
            <a:r>
              <a:rPr lang="sk-SK" b="1" dirty="0" err="1" smtClean="0"/>
              <a:t>Kvartil</a:t>
            </a:r>
            <a:r>
              <a:rPr lang="sk-SK" b="1" dirty="0" smtClean="0"/>
              <a:t> 3				1,5				2,25	</a:t>
            </a:r>
          </a:p>
          <a:p>
            <a:pPr marL="0" indent="0">
              <a:buNone/>
            </a:pPr>
            <a:r>
              <a:rPr lang="sk-SK" b="1" dirty="0" err="1" smtClean="0"/>
              <a:t>Kvartil</a:t>
            </a:r>
            <a:r>
              <a:rPr lang="sk-SK" b="1" dirty="0" smtClean="0"/>
              <a:t> 4				1				1,5</a:t>
            </a:r>
          </a:p>
          <a:p>
            <a:pPr marL="0" indent="0">
              <a:buNone/>
            </a:pPr>
            <a:r>
              <a:rPr lang="sk-SK" dirty="0" smtClean="0"/>
              <a:t>	</a:t>
            </a:r>
            <a:r>
              <a:rPr lang="sk-SK" sz="3600" dirty="0" smtClean="0"/>
              <a:t>Ide o </a:t>
            </a:r>
            <a:r>
              <a:rPr lang="sk-SK" sz="3600" dirty="0" err="1" smtClean="0"/>
              <a:t>kvartil</a:t>
            </a:r>
            <a:r>
              <a:rPr lang="sk-SK" sz="3600" dirty="0" smtClean="0"/>
              <a:t> podľa hodnoty metriky/indikátora </a:t>
            </a:r>
          </a:p>
          <a:p>
            <a:pPr marL="0" indent="0">
              <a:buNone/>
            </a:pPr>
            <a:r>
              <a:rPr lang="sk-SK" sz="3600" dirty="0" smtClean="0"/>
              <a:t>s názvom </a:t>
            </a:r>
            <a:r>
              <a:rPr lang="sk-SK" sz="3600" b="1" dirty="0">
                <a:solidFill>
                  <a:srgbClr val="FF0000"/>
                </a:solidFill>
              </a:rPr>
              <a:t>SJR (</a:t>
            </a:r>
            <a:r>
              <a:rPr lang="sk-SK" sz="3600" b="1" dirty="0" err="1">
                <a:solidFill>
                  <a:srgbClr val="FF0000"/>
                </a:solidFill>
              </a:rPr>
              <a:t>Scimago</a:t>
            </a:r>
            <a:r>
              <a:rPr lang="sk-SK" sz="3600" b="1" dirty="0">
                <a:solidFill>
                  <a:srgbClr val="FF0000"/>
                </a:solidFill>
              </a:rPr>
              <a:t> </a:t>
            </a:r>
            <a:r>
              <a:rPr lang="sk-SK" sz="3600" b="1" dirty="0" err="1">
                <a:solidFill>
                  <a:srgbClr val="FF0000"/>
                </a:solidFill>
              </a:rPr>
              <a:t>Journal</a:t>
            </a:r>
            <a:r>
              <a:rPr lang="sk-SK" sz="3600" b="1" dirty="0">
                <a:solidFill>
                  <a:srgbClr val="FF0000"/>
                </a:solidFill>
              </a:rPr>
              <a:t> </a:t>
            </a:r>
            <a:r>
              <a:rPr lang="sk-SK" sz="3600" b="1" dirty="0" err="1">
                <a:solidFill>
                  <a:srgbClr val="FF0000"/>
                </a:solidFill>
              </a:rPr>
              <a:t>Rank</a:t>
            </a:r>
            <a:r>
              <a:rPr lang="sk-SK" sz="3600" b="1" dirty="0">
                <a:solidFill>
                  <a:srgbClr val="FF0000"/>
                </a:solidFill>
              </a:rPr>
              <a:t>). 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2363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37068"/>
            <a:ext cx="10515600" cy="897466"/>
          </a:xfrm>
        </p:spPr>
        <p:txBody>
          <a:bodyPr/>
          <a:lstStyle/>
          <a:p>
            <a:r>
              <a:rPr lang="sk-SK" b="1" dirty="0" err="1" smtClean="0">
                <a:solidFill>
                  <a:srgbClr val="FF0000"/>
                </a:solidFill>
              </a:rPr>
              <a:t>Váhovanie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134534"/>
            <a:ext cx="10515600" cy="54017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sz="3200" b="1" dirty="0"/>
              <a:t>ADEA, ADFA</a:t>
            </a:r>
            <a:r>
              <a:rPr lang="sk-SK" sz="3200" dirty="0"/>
              <a:t>, vedecké práce v ostatných </a:t>
            </a:r>
            <a:r>
              <a:rPr lang="sk-SK" sz="3200" dirty="0" err="1"/>
              <a:t>impaktovaných</a:t>
            </a:r>
            <a:r>
              <a:rPr lang="sk-SK" sz="3200" dirty="0"/>
              <a:t> časopisoch (</a:t>
            </a:r>
            <a:r>
              <a:rPr lang="sk-SK" sz="3200" dirty="0" smtClean="0"/>
              <a:t>zahraničné </a:t>
            </a:r>
            <a:r>
              <a:rPr lang="sk-SK" sz="3200" dirty="0"/>
              <a:t>i domáce)</a:t>
            </a:r>
          </a:p>
          <a:p>
            <a:pPr marL="0" indent="0">
              <a:buNone/>
            </a:pPr>
            <a:r>
              <a:rPr lang="sk-SK" sz="3200" b="1" dirty="0"/>
              <a:t>ADEB, ADFB</a:t>
            </a:r>
            <a:r>
              <a:rPr lang="sk-SK" sz="3200" dirty="0"/>
              <a:t>, vedecké práce v ostatných </a:t>
            </a:r>
            <a:r>
              <a:rPr lang="sk-SK" sz="3200" dirty="0" err="1"/>
              <a:t>neimpaktovaných</a:t>
            </a:r>
            <a:r>
              <a:rPr lang="sk-SK" sz="3200" dirty="0"/>
              <a:t> časopisoch (zahraničné i domáce</a:t>
            </a:r>
            <a:r>
              <a:rPr lang="sk-SK" sz="3200" dirty="0" smtClean="0"/>
              <a:t>)</a:t>
            </a:r>
          </a:p>
          <a:p>
            <a:pPr marL="0" indent="0">
              <a:buNone/>
            </a:pPr>
            <a:r>
              <a:rPr lang="sk-SK" sz="3200" b="1" dirty="0"/>
              <a:t>AECA, AEDA</a:t>
            </a:r>
            <a:r>
              <a:rPr lang="sk-SK" sz="3200" dirty="0"/>
              <a:t>, vedecké práce v recenzovaných zborníkoch nekonferenčných (zahraničné i domáce)</a:t>
            </a:r>
          </a:p>
          <a:p>
            <a:pPr marL="0" indent="0">
              <a:buNone/>
            </a:pPr>
            <a:r>
              <a:rPr lang="sk-SK" sz="3200" b="1" dirty="0"/>
              <a:t>AFA, AFB, </a:t>
            </a:r>
            <a:r>
              <a:rPr lang="sk-SK" sz="3200" dirty="0"/>
              <a:t> publikované pozvané príspevky na domácich a zahraničných konferenciách </a:t>
            </a:r>
          </a:p>
          <a:p>
            <a:pPr marL="0" indent="0">
              <a:buNone/>
            </a:pPr>
            <a:r>
              <a:rPr lang="sk-SK" sz="3200" b="1" dirty="0"/>
              <a:t>AFC, AFD</a:t>
            </a:r>
            <a:r>
              <a:rPr lang="sk-SK" sz="3200" dirty="0"/>
              <a:t>, publikované príspevky na domácich a zahraničných konferenciách</a:t>
            </a: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r>
              <a:rPr lang="sk-SK" b="1" dirty="0" smtClean="0">
                <a:solidFill>
                  <a:srgbClr val="FF0000"/>
                </a:solidFill>
              </a:rPr>
              <a:t>slovenský/český </a:t>
            </a:r>
            <a:r>
              <a:rPr lang="sk-SK" b="1" dirty="0">
                <a:solidFill>
                  <a:srgbClr val="FF0000"/>
                </a:solidFill>
              </a:rPr>
              <a:t>jazyk  /  cudzojazyčné </a:t>
            </a:r>
            <a:endParaRPr lang="sk-SK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k-SK" sz="3200" dirty="0" smtClean="0"/>
              <a:t> 		1		1,5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923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Citácie –</a:t>
            </a:r>
            <a:r>
              <a:rPr lang="sk-SK" dirty="0" smtClean="0"/>
              <a:t> všetky kategórie citácií v III.OV (okrem recenzií a kritík)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k-SK" sz="3600" dirty="0"/>
              <a:t>Citácie sa bonifikujú úmerne celkovému počtu citácií získaných vedeckou organizáciou SAV za roky </a:t>
            </a:r>
            <a:r>
              <a:rPr lang="sk-SK" sz="3600" dirty="0" smtClean="0"/>
              <a:t>2020 </a:t>
            </a:r>
            <a:r>
              <a:rPr lang="sk-SK" sz="3600" dirty="0"/>
              <a:t>a </a:t>
            </a:r>
            <a:r>
              <a:rPr lang="sk-SK" sz="3600" dirty="0" smtClean="0"/>
              <a:t>2021. </a:t>
            </a:r>
            <a:r>
              <a:rPr lang="sk-SK" sz="3600" dirty="0"/>
              <a:t>Do celkového počtu citácií vedeckej organizácie SAV sa zaratúvajú </a:t>
            </a:r>
            <a:r>
              <a:rPr lang="sk-SK" sz="3600" b="1" dirty="0"/>
              <a:t>všetky citácie v citačných databázach WOS, SCOPUS a iných citačných indexoch a databázach, ako aj citácie v publikáciách neregistrovaných v citačných indexoch </a:t>
            </a:r>
            <a:r>
              <a:rPr lang="sk-SK" sz="3600" dirty="0"/>
              <a:t>– bez rozlišovania kategórie citácie. </a:t>
            </a:r>
          </a:p>
        </p:txBody>
      </p:sp>
    </p:spTree>
    <p:extLst>
      <p:ext uri="{BB962C8B-B14F-4D97-AF65-F5344CB8AC3E}">
        <p14:creationId xmlns:p14="http://schemas.microsoft.com/office/powerpoint/2010/main" val="171869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1142"/>
          </a:xfrm>
        </p:spPr>
        <p:txBody>
          <a:bodyPr>
            <a:norm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KVARTIL</a:t>
            </a:r>
            <a:r>
              <a:rPr lang="sk-SK" dirty="0" smtClean="0"/>
              <a:t>– čo vyjadruje, kde ho hľadať?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sz="3300" dirty="0" smtClean="0"/>
              <a:t>všeobecne:  </a:t>
            </a:r>
          </a:p>
          <a:p>
            <a:pPr marL="0" indent="0">
              <a:buNone/>
            </a:pPr>
            <a:r>
              <a:rPr lang="sk-SK" sz="3300" b="1" i="1" dirty="0" smtClean="0"/>
              <a:t>V štatistike je </a:t>
            </a:r>
            <a:r>
              <a:rPr lang="sk-SK" sz="3300" b="1" i="1" dirty="0" err="1" smtClean="0"/>
              <a:t>kvartil</a:t>
            </a:r>
            <a:r>
              <a:rPr lang="sk-SK" sz="3300" b="1" i="1" dirty="0" smtClean="0"/>
              <a:t> typ </a:t>
            </a:r>
            <a:r>
              <a:rPr lang="sk-SK" sz="3300" b="1" i="1" dirty="0" err="1" smtClean="0"/>
              <a:t>kvantilu</a:t>
            </a:r>
            <a:r>
              <a:rPr lang="sk-SK" sz="3300" b="1" i="1" dirty="0" smtClean="0"/>
              <a:t> a sú to tri body, ktoré rozdeľujú zoradené dáta do štyroch rovnakých skupín (podľa počtu čísiel), z ktorých každá predstavuje štvrtinu vzorky dát. </a:t>
            </a:r>
          </a:p>
          <a:p>
            <a:pPr marL="0" indent="0">
              <a:buNone/>
            </a:pPr>
            <a:r>
              <a:rPr lang="sk-SK" sz="3300" dirty="0" smtClean="0"/>
              <a:t>	Zo  100 hodnôt zoradených do radu od najvyššej po najnižšiu teda bude </a:t>
            </a:r>
          </a:p>
          <a:p>
            <a:pPr marL="0" indent="0">
              <a:buNone/>
            </a:pPr>
            <a:r>
              <a:rPr lang="sk-SK" sz="3300" dirty="0" smtClean="0"/>
              <a:t>100. až 76.   	I. </a:t>
            </a:r>
            <a:r>
              <a:rPr lang="sk-SK" sz="3300" dirty="0" err="1" smtClean="0"/>
              <a:t>kvartil</a:t>
            </a:r>
            <a:endParaRPr lang="sk-SK" sz="3300" dirty="0" smtClean="0"/>
          </a:p>
          <a:p>
            <a:pPr marL="0" indent="0">
              <a:buNone/>
            </a:pPr>
            <a:r>
              <a:rPr lang="sk-SK" sz="3300" dirty="0" smtClean="0"/>
              <a:t>75. – 51.  		II. </a:t>
            </a:r>
            <a:r>
              <a:rPr lang="sk-SK" sz="3300" dirty="0" err="1" smtClean="0"/>
              <a:t>kvartil</a:t>
            </a:r>
            <a:endParaRPr lang="sk-SK" sz="3300" dirty="0" smtClean="0"/>
          </a:p>
          <a:p>
            <a:pPr marL="0" indent="0">
              <a:buNone/>
            </a:pPr>
            <a:r>
              <a:rPr lang="sk-SK" sz="3300" dirty="0" smtClean="0"/>
              <a:t>50. – 26. 		III. </a:t>
            </a:r>
            <a:r>
              <a:rPr lang="sk-SK" sz="3300" dirty="0" err="1" smtClean="0"/>
              <a:t>kvartil</a:t>
            </a:r>
            <a:endParaRPr lang="sk-SK" sz="3300" dirty="0" smtClean="0"/>
          </a:p>
          <a:p>
            <a:pPr marL="0" indent="0">
              <a:buNone/>
            </a:pPr>
            <a:r>
              <a:rPr lang="sk-SK" sz="3300" dirty="0" smtClean="0"/>
              <a:t>25. – 1. 		IV. </a:t>
            </a:r>
            <a:r>
              <a:rPr lang="sk-SK" sz="3300" dirty="0" err="1" smtClean="0"/>
              <a:t>kvartil</a:t>
            </a:r>
            <a:endParaRPr lang="sk-SK" sz="3300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36242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263525"/>
            <a:ext cx="10515600" cy="1325563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Schvaľovanie: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Zásady výkonového financovania </a:t>
            </a:r>
            <a:r>
              <a:rPr lang="sk-SK" b="1" dirty="0" smtClean="0"/>
              <a:t>vedeckých organizácií SAV</a:t>
            </a:r>
            <a:r>
              <a:rPr lang="sk-SK" dirty="0" smtClean="0"/>
              <a:t> na rok 2023 až 2025 schválil 13.10.2022 </a:t>
            </a:r>
            <a:r>
              <a:rPr lang="sk-SK" b="1" dirty="0" smtClean="0"/>
              <a:t>Snem SAV </a:t>
            </a:r>
            <a:r>
              <a:rPr lang="sk-SK" b="1" dirty="0" smtClean="0"/>
              <a:t>a ich novelu 7.12.2023. </a:t>
            </a:r>
            <a:r>
              <a:rPr lang="sk-SK" dirty="0" smtClean="0"/>
              <a:t>Pod názvom </a:t>
            </a:r>
            <a:r>
              <a:rPr lang="sk-SK" b="1" dirty="0">
                <a:solidFill>
                  <a:srgbClr val="FF0000"/>
                </a:solidFill>
                <a:hlinkClick r:id="rId2" action="ppaction://hlinkfile"/>
              </a:rPr>
              <a:t>Zásady výkonového financovania vedeckých organizácií SAV</a:t>
            </a:r>
            <a:r>
              <a:rPr lang="sk-SK" dirty="0"/>
              <a:t> </a:t>
            </a:r>
            <a:r>
              <a:rPr lang="sk-SK" dirty="0" smtClean="0"/>
              <a:t>je zverejnená na webe SAV. </a:t>
            </a:r>
            <a:endParaRPr lang="sk-SK" b="1" dirty="0" smtClean="0"/>
          </a:p>
          <a:p>
            <a:endParaRPr lang="sk-SK" dirty="0"/>
          </a:p>
          <a:p>
            <a:r>
              <a:rPr lang="sk-SK" dirty="0"/>
              <a:t> </a:t>
            </a:r>
            <a:r>
              <a:rPr lang="sk-SK" b="1" dirty="0" smtClean="0">
                <a:solidFill>
                  <a:srgbClr val="FF0000"/>
                </a:solidFill>
                <a:hlinkClick r:id="rId3" action="ppaction://hlinkfile"/>
              </a:rPr>
              <a:t>Metodika </a:t>
            </a:r>
            <a:r>
              <a:rPr lang="sk-SK" b="1" dirty="0">
                <a:solidFill>
                  <a:srgbClr val="FF0000"/>
                </a:solidFill>
                <a:hlinkClick r:id="rId3" action="ppaction://hlinkfile"/>
              </a:rPr>
              <a:t>ročného hodnotenia </a:t>
            </a:r>
            <a:r>
              <a:rPr lang="sk-SK" dirty="0"/>
              <a:t>a výkonového financovania </a:t>
            </a:r>
            <a:r>
              <a:rPr lang="sk-SK" b="1" dirty="0"/>
              <a:t>vedeckých organizácií SAV v roku </a:t>
            </a:r>
            <a:r>
              <a:rPr lang="sk-SK" b="1" dirty="0" smtClean="0"/>
              <a:t>2024 </a:t>
            </a:r>
            <a:r>
              <a:rPr lang="sk-SK" dirty="0" smtClean="0"/>
              <a:t>sa ale uvedenou novelou Zásad pre rok 2023 (rozpočet 2024) nemenila; pr</a:t>
            </a:r>
            <a:r>
              <a:rPr lang="sk-SK" dirty="0" smtClean="0"/>
              <a:t>e nasledujúci rok bude metodika nová. </a:t>
            </a:r>
            <a:endParaRPr lang="sk-SK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1650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1142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KVARTIL</a:t>
            </a:r>
            <a:r>
              <a:rPr lang="sk-SK" b="1" dirty="0" smtClean="0"/>
              <a:t> </a:t>
            </a:r>
            <a:r>
              <a:rPr lang="sk-SK" dirty="0" smtClean="0"/>
              <a:t>– čo vyjadruje, kde ho hľadať?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300" b="1" dirty="0" smtClean="0">
                <a:solidFill>
                  <a:srgbClr val="FF0000"/>
                </a:solidFill>
              </a:rPr>
              <a:t>SJR </a:t>
            </a:r>
            <a:r>
              <a:rPr lang="sk-SK" sz="3300" b="1" dirty="0" err="1" smtClean="0">
                <a:solidFill>
                  <a:srgbClr val="FF0000"/>
                </a:solidFill>
              </a:rPr>
              <a:t>kvartil</a:t>
            </a:r>
            <a:r>
              <a:rPr lang="sk-SK" sz="3300" b="1" dirty="0" smtClean="0">
                <a:solidFill>
                  <a:srgbClr val="FF0000"/>
                </a:solidFill>
              </a:rPr>
              <a:t> teda vychádza z poradia (umiestnenia) časopisu (</a:t>
            </a:r>
            <a:r>
              <a:rPr lang="sk-SK" sz="3300" b="1" dirty="0" err="1" smtClean="0">
                <a:solidFill>
                  <a:srgbClr val="FF0000"/>
                </a:solidFill>
              </a:rPr>
              <a:t>rankingu</a:t>
            </a:r>
            <a:r>
              <a:rPr lang="sk-SK" sz="3300" b="1" dirty="0" smtClean="0">
                <a:solidFill>
                  <a:srgbClr val="FF0000"/>
                </a:solidFill>
              </a:rPr>
              <a:t>) v zozname časopisov danej kategórie zoradených podľa SJR. </a:t>
            </a:r>
            <a:endParaRPr lang="sk-SK" sz="33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k-SK" sz="3300" dirty="0" smtClean="0"/>
              <a:t>Keďže časopis môže byť zaradený do viacerých kategórií, v každej môže mať iný </a:t>
            </a:r>
            <a:r>
              <a:rPr lang="sk-SK" sz="3300" dirty="0" err="1" smtClean="0"/>
              <a:t>kvartil</a:t>
            </a:r>
            <a:r>
              <a:rPr lang="sk-SK" sz="3300" dirty="0" smtClean="0"/>
              <a:t>. Preto pre potreby výkonového financovania berieme </a:t>
            </a:r>
            <a:r>
              <a:rPr lang="sk-SK" sz="3300" dirty="0" smtClean="0">
                <a:solidFill>
                  <a:srgbClr val="FF0000"/>
                </a:solidFill>
              </a:rPr>
              <a:t>„</a:t>
            </a:r>
            <a:r>
              <a:rPr lang="sk-SK" sz="3300" b="1" dirty="0" smtClean="0">
                <a:solidFill>
                  <a:srgbClr val="FF0000"/>
                </a:solidFill>
              </a:rPr>
              <a:t>SJR </a:t>
            </a:r>
            <a:r>
              <a:rPr lang="sk-SK" sz="3300" b="1" dirty="0" err="1" smtClean="0">
                <a:solidFill>
                  <a:srgbClr val="FF0000"/>
                </a:solidFill>
              </a:rPr>
              <a:t>best</a:t>
            </a:r>
            <a:r>
              <a:rPr lang="sk-SK" sz="3300" b="1" dirty="0" smtClean="0">
                <a:solidFill>
                  <a:srgbClr val="FF0000"/>
                </a:solidFill>
              </a:rPr>
              <a:t> Q“, </a:t>
            </a:r>
            <a:r>
              <a:rPr lang="sk-SK" sz="3300" dirty="0" smtClean="0"/>
              <a:t>teda ten najlepší </a:t>
            </a:r>
            <a:r>
              <a:rPr lang="sk-SK" sz="3300" dirty="0" err="1" smtClean="0"/>
              <a:t>kvartil</a:t>
            </a:r>
            <a:r>
              <a:rPr lang="sk-SK" sz="3300" dirty="0" smtClean="0"/>
              <a:t>, ktorý časopis má. </a:t>
            </a:r>
          </a:p>
          <a:p>
            <a:pPr marL="0" indent="0">
              <a:buNone/>
            </a:pPr>
            <a:r>
              <a:rPr lang="sk-SK" sz="3300" dirty="0" smtClean="0"/>
              <a:t>SJR,  a teda aj </a:t>
            </a:r>
            <a:r>
              <a:rPr lang="sk-SK" sz="3300" dirty="0" err="1" smtClean="0"/>
              <a:t>kvartil</a:t>
            </a:r>
            <a:r>
              <a:rPr lang="sk-SK" sz="3300" dirty="0" smtClean="0"/>
              <a:t> a </a:t>
            </a:r>
            <a:r>
              <a:rPr lang="sk-SK" sz="3300" dirty="0" err="1" smtClean="0"/>
              <a:t>decil</a:t>
            </a:r>
            <a:r>
              <a:rPr lang="sk-SK" sz="3300" dirty="0" smtClean="0"/>
              <a:t>,  sa viažu s rokom. Metriky sledujeme vždy rok pozadu. Pre hodnotenie publikácie vydanej v roku 2022 berieme do úvahy rok metrík 2021, </a:t>
            </a:r>
            <a:r>
              <a:rPr lang="sk-SK" sz="3300" dirty="0" err="1" smtClean="0"/>
              <a:t>etc</a:t>
            </a:r>
            <a:r>
              <a:rPr lang="sk-SK" sz="3300" dirty="0" smtClean="0"/>
              <a:t>. </a:t>
            </a:r>
            <a:endParaRPr lang="sk-SK" sz="3300" dirty="0"/>
          </a:p>
          <a:p>
            <a:pPr marL="0" indent="0">
              <a:buNone/>
            </a:pPr>
            <a:endParaRPr lang="sk-SK" sz="3300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89901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1142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KVARTIL</a:t>
            </a:r>
            <a:r>
              <a:rPr lang="sk-SK" b="1" dirty="0" smtClean="0"/>
              <a:t> </a:t>
            </a:r>
            <a:r>
              <a:rPr lang="sk-SK" dirty="0" smtClean="0"/>
              <a:t>– čo vyjadruje, kde ho hľadať?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300" b="1" dirty="0" smtClean="0">
                <a:solidFill>
                  <a:srgbClr val="FF0000"/>
                </a:solidFill>
              </a:rPr>
              <a:t>SJR  a SJR </a:t>
            </a:r>
            <a:r>
              <a:rPr lang="sk-SK" sz="3300" b="1" dirty="0" err="1" smtClean="0">
                <a:solidFill>
                  <a:srgbClr val="FF0000"/>
                </a:solidFill>
              </a:rPr>
              <a:t>best</a:t>
            </a:r>
            <a:r>
              <a:rPr lang="sk-SK" sz="3300" b="1" dirty="0" smtClean="0">
                <a:solidFill>
                  <a:srgbClr val="FF0000"/>
                </a:solidFill>
              </a:rPr>
              <a:t> Q </a:t>
            </a:r>
            <a:r>
              <a:rPr lang="sk-SK" sz="3300" b="1" dirty="0" smtClean="0"/>
              <a:t>sú automaticky importované do ARL </a:t>
            </a:r>
            <a:r>
              <a:rPr lang="sk-SK" sz="3300" dirty="0" smtClean="0"/>
              <a:t>databázy, ale je dôležité, aby zdrojový dokument (časopis, knižná séria, konferenčný zborník) bol správne zapísaný a aby články boli naviazané na správny zdrojový dokument. Zdrojové dokumenty musíme vyberať z databázy periodík, nie ich zapisovať „natvrdo“. </a:t>
            </a:r>
          </a:p>
          <a:p>
            <a:pPr marL="0" indent="0">
              <a:buNone/>
            </a:pPr>
            <a:r>
              <a:rPr lang="sk-SK" sz="3300" dirty="0" smtClean="0"/>
              <a:t>Aby sa dotiahla metrika, musí prebehnúť import. </a:t>
            </a:r>
          </a:p>
          <a:p>
            <a:pPr marL="0" indent="0">
              <a:buNone/>
            </a:pPr>
            <a:r>
              <a:rPr lang="sk-SK" sz="3300" b="1" dirty="0" smtClean="0"/>
              <a:t>Metriky nezapisujeme ručne, ani neprepisujeme!</a:t>
            </a:r>
          </a:p>
          <a:p>
            <a:pPr marL="0" indent="0">
              <a:buNone/>
            </a:pPr>
            <a:r>
              <a:rPr lang="sk-SK" sz="3300" dirty="0" smtClean="0"/>
              <a:t>Cez klienta ARL ich môžeme vidieť  </a:t>
            </a:r>
            <a:r>
              <a:rPr lang="sk-SK" sz="3300" dirty="0" err="1" smtClean="0"/>
              <a:t>tagovanom</a:t>
            </a:r>
            <a:r>
              <a:rPr lang="sk-SK" sz="3300" dirty="0" smtClean="0"/>
              <a:t> formáte.  </a:t>
            </a:r>
            <a:endParaRPr lang="sk-SK" sz="3300" dirty="0"/>
          </a:p>
          <a:p>
            <a:pPr marL="0" indent="0">
              <a:buNone/>
            </a:pPr>
            <a:endParaRPr lang="sk-SK" sz="3300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61462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019" y="218627"/>
            <a:ext cx="9573961" cy="642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4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8000" y="12795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k-SK" sz="4000" dirty="0" smtClean="0">
                <a:solidFill>
                  <a:srgbClr val="FF0000"/>
                </a:solidFill>
              </a:rPr>
              <a:t>Pre potreby výkonového financovania v SAV berieme v SAV do úvahy </a:t>
            </a:r>
            <a:r>
              <a:rPr lang="sk-SK" sz="4000" dirty="0" err="1" smtClean="0">
                <a:solidFill>
                  <a:srgbClr val="FF0000"/>
                </a:solidFill>
              </a:rPr>
              <a:t>kvartily</a:t>
            </a:r>
            <a:r>
              <a:rPr lang="sk-SK" sz="4000" dirty="0" smtClean="0">
                <a:solidFill>
                  <a:srgbClr val="FF0000"/>
                </a:solidFill>
              </a:rPr>
              <a:t> podľa </a:t>
            </a:r>
            <a:r>
              <a:rPr lang="sk-SK" sz="4000" dirty="0" err="1" smtClean="0">
                <a:solidFill>
                  <a:srgbClr val="FF0000"/>
                </a:solidFill>
              </a:rPr>
              <a:t>Scimago</a:t>
            </a:r>
            <a:r>
              <a:rPr lang="sk-SK" sz="4000" dirty="0" smtClean="0">
                <a:solidFill>
                  <a:srgbClr val="FF0000"/>
                </a:solidFill>
              </a:rPr>
              <a:t> </a:t>
            </a:r>
            <a:r>
              <a:rPr lang="sk-SK" sz="4000" dirty="0" err="1" smtClean="0">
                <a:solidFill>
                  <a:srgbClr val="FF0000"/>
                </a:solidFill>
              </a:rPr>
              <a:t>Journal</a:t>
            </a:r>
            <a:r>
              <a:rPr lang="sk-SK" sz="4000" dirty="0" smtClean="0">
                <a:solidFill>
                  <a:srgbClr val="FF0000"/>
                </a:solidFill>
              </a:rPr>
              <a:t> </a:t>
            </a:r>
            <a:r>
              <a:rPr lang="sk-SK" sz="4000" dirty="0" err="1" smtClean="0">
                <a:solidFill>
                  <a:srgbClr val="FF0000"/>
                </a:solidFill>
              </a:rPr>
              <a:t>Rank</a:t>
            </a:r>
            <a:r>
              <a:rPr lang="sk-SK" sz="4000" dirty="0" smtClean="0">
                <a:solidFill>
                  <a:srgbClr val="FF0000"/>
                </a:solidFill>
              </a:rPr>
              <a:t> (SJR). 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Nie </a:t>
            </a:r>
            <a:r>
              <a:rPr lang="sk-SK" dirty="0" err="1" smtClean="0"/>
              <a:t>kvartily</a:t>
            </a:r>
            <a:r>
              <a:rPr lang="sk-SK" dirty="0" smtClean="0"/>
              <a:t> podľa </a:t>
            </a:r>
            <a:r>
              <a:rPr lang="sk-SK" dirty="0" err="1" smtClean="0"/>
              <a:t>WoS</a:t>
            </a:r>
            <a:r>
              <a:rPr lang="sk-SK" dirty="0" smtClean="0"/>
              <a:t> – </a:t>
            </a:r>
            <a:r>
              <a:rPr lang="sk-SK" dirty="0" err="1" smtClean="0"/>
              <a:t>Journal</a:t>
            </a:r>
            <a:r>
              <a:rPr lang="sk-SK" dirty="0" smtClean="0"/>
              <a:t> </a:t>
            </a:r>
            <a:r>
              <a:rPr lang="sk-SK" dirty="0" err="1" smtClean="0"/>
              <a:t>Citaiton</a:t>
            </a:r>
            <a:r>
              <a:rPr lang="sk-SK" dirty="0" smtClean="0"/>
              <a:t> Report (</a:t>
            </a:r>
            <a:r>
              <a:rPr lang="sk-SK" dirty="0" err="1" smtClean="0"/>
              <a:t>Impact</a:t>
            </a:r>
            <a:r>
              <a:rPr lang="sk-SK" dirty="0" smtClean="0"/>
              <a:t> </a:t>
            </a:r>
            <a:r>
              <a:rPr lang="sk-SK" dirty="0" err="1" smtClean="0"/>
              <a:t>Factor</a:t>
            </a:r>
            <a:r>
              <a:rPr lang="sk-SK" dirty="0" smtClean="0"/>
              <a:t>), ani </a:t>
            </a:r>
            <a:r>
              <a:rPr lang="sk-SK" dirty="0" err="1" smtClean="0"/>
              <a:t>kvartily</a:t>
            </a:r>
            <a:r>
              <a:rPr lang="sk-SK" dirty="0" smtClean="0"/>
              <a:t> </a:t>
            </a:r>
            <a:r>
              <a:rPr lang="sk-SK" dirty="0" err="1" smtClean="0"/>
              <a:t>podla</a:t>
            </a:r>
            <a:r>
              <a:rPr lang="sk-SK" dirty="0" smtClean="0"/>
              <a:t> </a:t>
            </a:r>
            <a:r>
              <a:rPr lang="sk-SK" dirty="0" err="1" smtClean="0"/>
              <a:t>Scopus</a:t>
            </a:r>
            <a:r>
              <a:rPr lang="sk-SK" dirty="0" smtClean="0"/>
              <a:t> </a:t>
            </a:r>
            <a:r>
              <a:rPr lang="sk-SK" dirty="0" err="1" smtClean="0"/>
              <a:t>CiteScore</a:t>
            </a:r>
            <a:r>
              <a:rPr lang="sk-SK" dirty="0" smtClean="0"/>
              <a:t>. </a:t>
            </a:r>
          </a:p>
          <a:p>
            <a:pPr marL="0" indent="0">
              <a:buNone/>
            </a:pPr>
            <a:r>
              <a:rPr lang="sk-SK" dirty="0" smtClean="0"/>
              <a:t>*Ak ale časopis nemal SJR, ale mal IF (JCR), bral sa do úvahy JCR </a:t>
            </a:r>
            <a:r>
              <a:rPr lang="sk-SK" dirty="0" err="1" smtClean="0"/>
              <a:t>kvartil</a:t>
            </a:r>
            <a:r>
              <a:rPr lang="sk-SK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3407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3408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SJR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270000"/>
            <a:ext cx="10515600" cy="5334000"/>
          </a:xfrm>
        </p:spPr>
        <p:txBody>
          <a:bodyPr>
            <a:normAutofit lnSpcReduction="10000"/>
          </a:bodyPr>
          <a:lstStyle/>
          <a:p>
            <a:r>
              <a:rPr lang="sk-SK" b="1" dirty="0" err="1" smtClean="0"/>
              <a:t>Scimago</a:t>
            </a:r>
            <a:r>
              <a:rPr lang="sk-SK" b="1" dirty="0" smtClean="0"/>
              <a:t> </a:t>
            </a:r>
            <a:r>
              <a:rPr lang="sk-SK" b="1" dirty="0" err="1" smtClean="0"/>
              <a:t>Jorunal</a:t>
            </a:r>
            <a:r>
              <a:rPr lang="sk-SK" b="1" dirty="0" smtClean="0"/>
              <a:t> </a:t>
            </a:r>
            <a:r>
              <a:rPr lang="sk-SK" b="1" dirty="0" err="1" smtClean="0"/>
              <a:t>Rank</a:t>
            </a:r>
            <a:r>
              <a:rPr lang="sk-SK" b="1" dirty="0" smtClean="0"/>
              <a:t> je voľne dostupný hodnotiaci portál, ktorý čerpá </a:t>
            </a:r>
            <a:r>
              <a:rPr lang="sk-SK" b="1" dirty="0" err="1" smtClean="0"/>
              <a:t>bibliometrické</a:t>
            </a:r>
            <a:r>
              <a:rPr lang="sk-SK" b="1" dirty="0" smtClean="0"/>
              <a:t> údaj z databázy </a:t>
            </a:r>
            <a:r>
              <a:rPr lang="sk-SK" b="1" dirty="0" err="1" smtClean="0"/>
              <a:t>Scopus</a:t>
            </a:r>
            <a:r>
              <a:rPr lang="sk-SK" b="1" dirty="0" smtClean="0"/>
              <a:t>, resp. od </a:t>
            </a:r>
            <a:r>
              <a:rPr lang="sk-SK" b="1" dirty="0" err="1" smtClean="0"/>
              <a:t>Elsevier</a:t>
            </a:r>
            <a:endParaRPr lang="sk-SK" b="1" dirty="0" smtClean="0"/>
          </a:p>
          <a:p>
            <a:pPr marL="0" indent="0">
              <a:buNone/>
            </a:pPr>
            <a:r>
              <a:rPr lang="sk-SK" dirty="0" smtClean="0"/>
              <a:t>	Časopisy sú zoskupené podľa témy (27 hlavných tematických oblastí AREAS), kategórie predmetov (309 špecifických predmetov CATEGORIES) alebo podľa krajiny. Citačné údaje sú čerpané z viac ako 22 000 titulov z viac ako 5 000 medzinárodných vydavateľov a metrík výkonnosti krajín z 239 krajín sveta. </a:t>
            </a:r>
          </a:p>
          <a:p>
            <a:pPr marL="0" indent="0">
              <a:buNone/>
            </a:pPr>
            <a:r>
              <a:rPr lang="sk-SK" dirty="0" smtClean="0"/>
              <a:t>	Portál obsahuje dve záložky:</a:t>
            </a:r>
          </a:p>
          <a:p>
            <a:pPr marL="0" indent="0">
              <a:buNone/>
            </a:pPr>
            <a:r>
              <a:rPr lang="sk-SK" dirty="0" err="1" smtClean="0"/>
              <a:t>Journal</a:t>
            </a:r>
            <a:r>
              <a:rPr lang="sk-SK" dirty="0" smtClean="0"/>
              <a:t> </a:t>
            </a:r>
            <a:r>
              <a:rPr lang="sk-SK" dirty="0" err="1" smtClean="0"/>
              <a:t>Rankings</a:t>
            </a:r>
            <a:r>
              <a:rPr lang="sk-SK" dirty="0" smtClean="0"/>
              <a:t> a</a:t>
            </a:r>
          </a:p>
          <a:p>
            <a:pPr marL="0" indent="0">
              <a:buNone/>
            </a:pPr>
            <a:r>
              <a:rPr lang="sk-SK" dirty="0" smtClean="0"/>
              <a:t>Country </a:t>
            </a:r>
            <a:r>
              <a:rPr lang="sk-SK" dirty="0" err="1" smtClean="0"/>
              <a:t>Rankings</a:t>
            </a:r>
            <a:r>
              <a:rPr lang="sk-SK" dirty="0" smtClean="0"/>
              <a:t> </a:t>
            </a:r>
          </a:p>
          <a:p>
            <a:pPr marL="0" indent="0">
              <a:buNone/>
            </a:pPr>
            <a:r>
              <a:rPr lang="sk-SK" dirty="0"/>
              <a:t>a</a:t>
            </a:r>
            <a:r>
              <a:rPr lang="sk-SK" dirty="0" smtClean="0"/>
              <a:t> VIZ </a:t>
            </a:r>
            <a:r>
              <a:rPr lang="sk-SK" dirty="0" err="1" smtClean="0"/>
              <a:t>TOOLs</a:t>
            </a:r>
            <a:r>
              <a:rPr lang="sk-SK" dirty="0" smtClean="0"/>
              <a:t> ako nástroj na grafickú vizualizáciu vybraných hodnotových ukazovateľov. </a:t>
            </a:r>
          </a:p>
          <a:p>
            <a:pPr marL="0" indent="0">
              <a:buNone/>
            </a:pPr>
            <a:r>
              <a:rPr lang="sk-SK" dirty="0">
                <a:hlinkClick r:id="rId2"/>
              </a:rPr>
              <a:t>https://www.scimagojr.com/</a:t>
            </a: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5863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SJR indikátor (metrika)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2"/>
          </a:xfrm>
        </p:spPr>
        <p:txBody>
          <a:bodyPr>
            <a:normAutofit fontScale="92500" lnSpcReduction="20000"/>
          </a:bodyPr>
          <a:lstStyle/>
          <a:p>
            <a:r>
              <a:rPr lang="sk-SK" dirty="0" err="1">
                <a:solidFill>
                  <a:srgbClr val="FF0000"/>
                </a:solidFill>
              </a:rPr>
              <a:t>Scimago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Journal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Rank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/>
              <a:t>(SJR) je tzv. metrika prestíže vychádzajúca z myšlienky, že všetky </a:t>
            </a:r>
            <a:r>
              <a:rPr lang="sk-SK" dirty="0">
                <a:solidFill>
                  <a:srgbClr val="FF0000"/>
                </a:solidFill>
              </a:rPr>
              <a:t>citácie si "nie sú rovné</a:t>
            </a:r>
            <a:r>
              <a:rPr lang="sk-SK" dirty="0"/>
              <a:t>". U indikátora SJR hodnotu citácie priamo ovplyvňuje odbor, kvalita a renomé časopisu. SJR meria vedecký vplyv odborných časopisov a berie do úvahy jednak počet citácií, ktoré časopis získal, ale aj dôležitosť alebo prestíž časopisov, odkiaľ citácie pochádzajú.</a:t>
            </a:r>
          </a:p>
          <a:p>
            <a:r>
              <a:rPr lang="sk-SK" dirty="0"/>
              <a:t>Tento indikátor je nezávislý na veľkosti, radí časopisy podľa "priemernej prestíže" ich článkov a môže byť použitý pre porovnávanie časopisov pri hodnotení vedy.</a:t>
            </a:r>
          </a:p>
          <a:p>
            <a:endParaRPr lang="sk-SK" dirty="0" smtClean="0"/>
          </a:p>
          <a:p>
            <a:r>
              <a:rPr lang="sk-SK" dirty="0"/>
              <a:t>Vyjadruje </a:t>
            </a:r>
            <a:r>
              <a:rPr lang="sk-SK" dirty="0">
                <a:solidFill>
                  <a:srgbClr val="FF0000"/>
                </a:solidFill>
              </a:rPr>
              <a:t>priemerný počet vážených citácií prijatých vo vybranom roku dokumentmi uverejnenými vo vybranom časopise za tri predchádzajúce roky</a:t>
            </a:r>
            <a:r>
              <a:rPr lang="sk-SK" dirty="0"/>
              <a:t>, </a:t>
            </a:r>
            <a:r>
              <a:rPr lang="sk-SK" dirty="0" err="1" smtClean="0"/>
              <a:t>t.j</a:t>
            </a:r>
            <a:r>
              <a:rPr lang="sk-SK" dirty="0"/>
              <a:t>. vážené citácie </a:t>
            </a:r>
            <a:r>
              <a:rPr lang="sk-SK" dirty="0" smtClean="0"/>
              <a:t>prijaté </a:t>
            </a:r>
            <a:r>
              <a:rPr lang="sk-SK" dirty="0"/>
              <a:t>v roku X dokumentom </a:t>
            </a:r>
            <a:r>
              <a:rPr lang="sk-SK" dirty="0" smtClean="0"/>
              <a:t>uverejneným </a:t>
            </a:r>
            <a:r>
              <a:rPr lang="sk-SK" dirty="0"/>
              <a:t>v časopise v rokoch X-1, X-2 a X-3. </a:t>
            </a:r>
            <a:endParaRPr lang="sk-SK" dirty="0" smtClean="0"/>
          </a:p>
          <a:p>
            <a:r>
              <a:rPr lang="sk-SK" dirty="0" smtClean="0">
                <a:hlinkClick r:id="rId2"/>
              </a:rPr>
              <a:t>http://www.scimagojr.com/help.php#understand_journals</a:t>
            </a:r>
            <a:r>
              <a:rPr lang="sk-SK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5989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220" y="0"/>
            <a:ext cx="88915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09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9542"/>
          </a:xfrm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Ak časopis nemá SJR </a:t>
            </a:r>
            <a:r>
              <a:rPr lang="sk-SK" b="1" dirty="0" err="1" smtClean="0">
                <a:solidFill>
                  <a:srgbClr val="FF0000"/>
                </a:solidFill>
              </a:rPr>
              <a:t>best</a:t>
            </a:r>
            <a:r>
              <a:rPr lang="sk-SK" b="1" dirty="0" smtClean="0">
                <a:solidFill>
                  <a:srgbClr val="FF0000"/>
                </a:solidFill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</a:rPr>
              <a:t>kvartil</a:t>
            </a:r>
            <a:r>
              <a:rPr lang="sk-SK" dirty="0" smtClean="0"/>
              <a:t>, ale práca je indexovaná v CCC, </a:t>
            </a:r>
            <a:r>
              <a:rPr lang="sk-SK" dirty="0" err="1" smtClean="0"/>
              <a:t>WoSCC</a:t>
            </a:r>
            <a:r>
              <a:rPr lang="sk-SK" dirty="0" smtClean="0"/>
              <a:t> alebo </a:t>
            </a:r>
            <a:r>
              <a:rPr lang="sk-SK" dirty="0" err="1" smtClean="0"/>
              <a:t>Scopus</a:t>
            </a:r>
            <a:r>
              <a:rPr lang="sk-SK" dirty="0" smtClean="0"/>
              <a:t> (ADC,ADD,ADM,ADN):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676400"/>
            <a:ext cx="10515600" cy="5181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dirty="0" smtClean="0"/>
              <a:t>Tri </a:t>
            </a:r>
            <a:r>
              <a:rPr lang="sk-SK" dirty="0" smtClean="0"/>
              <a:t>možnosti</a:t>
            </a:r>
            <a:r>
              <a:rPr lang="sk-SK" dirty="0" smtClean="0"/>
              <a:t>:</a:t>
            </a:r>
          </a:p>
          <a:p>
            <a:pPr marL="514350" indent="-514350">
              <a:buAutoNum type="arabicPeriod"/>
            </a:pPr>
            <a:r>
              <a:rPr lang="sk-SK" dirty="0" smtClean="0"/>
              <a:t>Časopis </a:t>
            </a:r>
            <a:r>
              <a:rPr lang="sk-SK" dirty="0" smtClean="0">
                <a:solidFill>
                  <a:srgbClr val="FF0000"/>
                </a:solidFill>
              </a:rPr>
              <a:t>nemá SJR </a:t>
            </a:r>
            <a:r>
              <a:rPr lang="sk-SK" dirty="0" err="1" smtClean="0">
                <a:solidFill>
                  <a:srgbClr val="FF0000"/>
                </a:solidFill>
              </a:rPr>
              <a:t>kvartil</a:t>
            </a:r>
            <a:r>
              <a:rPr lang="sk-SK" dirty="0" smtClean="0"/>
              <a:t>, ale má </a:t>
            </a:r>
            <a:r>
              <a:rPr lang="sk-SK" dirty="0" err="1" smtClean="0"/>
              <a:t>kvartil</a:t>
            </a:r>
            <a:r>
              <a:rPr lang="sk-SK" dirty="0" smtClean="0"/>
              <a:t> podľa IF (JCR WOS) – do ARL sa zapíše </a:t>
            </a:r>
            <a:r>
              <a:rPr lang="sk-SK" dirty="0" err="1" smtClean="0">
                <a:solidFill>
                  <a:srgbClr val="FF0000"/>
                </a:solidFill>
              </a:rPr>
              <a:t>best</a:t>
            </a:r>
            <a:r>
              <a:rPr lang="sk-SK" dirty="0" smtClean="0">
                <a:solidFill>
                  <a:srgbClr val="FF0000"/>
                </a:solidFill>
              </a:rPr>
              <a:t> IF Q (JCR). </a:t>
            </a:r>
            <a:r>
              <a:rPr lang="sk-SK" dirty="0"/>
              <a:t>Pri CSV výstupe z databázy je označený hviezdičkou. </a:t>
            </a:r>
            <a:endParaRPr lang="sk-SK" dirty="0" smtClean="0"/>
          </a:p>
          <a:p>
            <a:pPr marL="514350" indent="-514350">
              <a:buFont typeface="+mj-lt"/>
              <a:buAutoNum type="arabicPeriod"/>
            </a:pPr>
            <a:r>
              <a:rPr lang="sk-SK" dirty="0" smtClean="0">
                <a:solidFill>
                  <a:srgbClr val="FF0000"/>
                </a:solidFill>
              </a:rPr>
              <a:t>Časopis </a:t>
            </a:r>
            <a:r>
              <a:rPr lang="sk-SK" dirty="0" smtClean="0">
                <a:solidFill>
                  <a:srgbClr val="FF0000"/>
                </a:solidFill>
              </a:rPr>
              <a:t>je v </a:t>
            </a:r>
            <a:r>
              <a:rPr lang="sk-SK" dirty="0" err="1" smtClean="0">
                <a:solidFill>
                  <a:srgbClr val="FF0000"/>
                </a:solidFill>
              </a:rPr>
              <a:t>Scimago</a:t>
            </a:r>
            <a:r>
              <a:rPr lang="sk-SK" dirty="0" smtClean="0">
                <a:solidFill>
                  <a:srgbClr val="FF0000"/>
                </a:solidFill>
              </a:rPr>
              <a:t> a má SJR</a:t>
            </a:r>
            <a:r>
              <a:rPr lang="sk-SK" dirty="0" smtClean="0"/>
              <a:t>, ale zatiaľ nemá </a:t>
            </a:r>
            <a:r>
              <a:rPr lang="sk-SK" dirty="0" err="1" smtClean="0"/>
              <a:t>kvartil</a:t>
            </a:r>
            <a:r>
              <a:rPr lang="sk-SK" dirty="0" smtClean="0"/>
              <a:t> (napr. krátko indexovaný časopis alebo ide o </a:t>
            </a:r>
            <a:r>
              <a:rPr lang="sk-SK" dirty="0" err="1" smtClean="0"/>
              <a:t>proceedings</a:t>
            </a:r>
            <a:r>
              <a:rPr lang="sk-SK" dirty="0" smtClean="0"/>
              <a:t>, </a:t>
            </a:r>
            <a:r>
              <a:rPr lang="sk-SK" dirty="0" err="1" smtClean="0"/>
              <a:t>book</a:t>
            </a:r>
            <a:r>
              <a:rPr lang="sk-SK" dirty="0" smtClean="0"/>
              <a:t> </a:t>
            </a:r>
            <a:r>
              <a:rPr lang="sk-SK" dirty="0" err="1" smtClean="0"/>
              <a:t>series</a:t>
            </a:r>
            <a:r>
              <a:rPr lang="sk-SK" dirty="0" smtClean="0"/>
              <a:t>).</a:t>
            </a:r>
          </a:p>
          <a:p>
            <a:pPr marL="0" indent="0">
              <a:buNone/>
            </a:pPr>
            <a:r>
              <a:rPr lang="sk-SK" dirty="0" smtClean="0">
                <a:solidFill>
                  <a:srgbClr val="FF0000"/>
                </a:solidFill>
              </a:rPr>
              <a:t>ÚK SAV dohľadá</a:t>
            </a:r>
            <a:r>
              <a:rPr lang="sk-SK" dirty="0" smtClean="0"/>
              <a:t>, v akých je kategóriách a </a:t>
            </a:r>
            <a:r>
              <a:rPr lang="sk-SK" dirty="0" smtClean="0">
                <a:solidFill>
                  <a:srgbClr val="FF0000"/>
                </a:solidFill>
              </a:rPr>
              <a:t>do ktorého SJR </a:t>
            </a:r>
            <a:r>
              <a:rPr lang="sk-SK" dirty="0" err="1" smtClean="0">
                <a:solidFill>
                  <a:srgbClr val="FF0000"/>
                </a:solidFill>
              </a:rPr>
              <a:t>best</a:t>
            </a:r>
            <a:r>
              <a:rPr lang="sk-SK" dirty="0" smtClean="0">
                <a:solidFill>
                  <a:srgbClr val="FF0000"/>
                </a:solidFill>
              </a:rPr>
              <a:t> Q by spadal</a:t>
            </a:r>
            <a:r>
              <a:rPr lang="sk-SK" dirty="0" smtClean="0"/>
              <a:t>, keby bol </a:t>
            </a:r>
            <a:r>
              <a:rPr lang="sk-SK" dirty="0" err="1" smtClean="0"/>
              <a:t>kvartil</a:t>
            </a:r>
            <a:r>
              <a:rPr lang="sk-SK" dirty="0" smtClean="0"/>
              <a:t> rátaný.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/>
              <a:t> T</a:t>
            </a:r>
            <a:r>
              <a:rPr lang="sk-SK" dirty="0" smtClean="0"/>
              <a:t>ento „určený/vymyslený“  </a:t>
            </a:r>
            <a:r>
              <a:rPr lang="sk-SK" dirty="0" err="1" smtClean="0"/>
              <a:t>kvartil</a:t>
            </a:r>
            <a:r>
              <a:rPr lang="sk-SK" dirty="0" smtClean="0"/>
              <a:t> ÚK SAV zapíše do ARL tak, aby ho nebolo v zobrazovacom formáte vidieť, ale cez ELVYS sa do </a:t>
            </a:r>
            <a:r>
              <a:rPr lang="sk-SK" dirty="0" err="1" smtClean="0"/>
              <a:t>kvartilovskej</a:t>
            </a:r>
            <a:r>
              <a:rPr lang="sk-SK" dirty="0" smtClean="0"/>
              <a:t> tabuľky štatisticky ráta. Pri CSV výstupe z databázy je označený hviezdičkou. </a:t>
            </a:r>
            <a:endParaRPr lang="sk-SK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sk-SK" dirty="0" smtClean="0">
                <a:solidFill>
                  <a:srgbClr val="FF0000"/>
                </a:solidFill>
              </a:rPr>
              <a:t>Časopis </a:t>
            </a:r>
            <a:r>
              <a:rPr lang="sk-SK" dirty="0">
                <a:solidFill>
                  <a:srgbClr val="FF0000"/>
                </a:solidFill>
              </a:rPr>
              <a:t>nie je v </a:t>
            </a:r>
            <a:r>
              <a:rPr lang="sk-SK" dirty="0" err="1">
                <a:solidFill>
                  <a:srgbClr val="FF0000"/>
                </a:solidFill>
              </a:rPr>
              <a:t>Scimago</a:t>
            </a:r>
            <a:r>
              <a:rPr lang="sk-SK" dirty="0">
                <a:solidFill>
                  <a:srgbClr val="FF0000"/>
                </a:solidFill>
              </a:rPr>
              <a:t> – pre potreby </a:t>
            </a:r>
            <a:r>
              <a:rPr lang="sk-SK" dirty="0" err="1">
                <a:solidFill>
                  <a:srgbClr val="FF0000"/>
                </a:solidFill>
              </a:rPr>
              <a:t>Vfin</a:t>
            </a:r>
            <a:r>
              <a:rPr lang="sk-SK" dirty="0">
                <a:solidFill>
                  <a:srgbClr val="FF0000"/>
                </a:solidFill>
              </a:rPr>
              <a:t> dostáva SJR </a:t>
            </a:r>
            <a:r>
              <a:rPr lang="sk-SK" dirty="0" err="1">
                <a:solidFill>
                  <a:srgbClr val="FF0000"/>
                </a:solidFill>
              </a:rPr>
              <a:t>best</a:t>
            </a:r>
            <a:r>
              <a:rPr lang="sk-SK" dirty="0">
                <a:solidFill>
                  <a:srgbClr val="FF0000"/>
                </a:solidFill>
              </a:rPr>
              <a:t> Q 4.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/>
              <a:t>Tento „určený/vymyslený“  </a:t>
            </a:r>
            <a:r>
              <a:rPr lang="sk-SK" dirty="0" err="1"/>
              <a:t>kvartil</a:t>
            </a:r>
            <a:r>
              <a:rPr lang="sk-SK" dirty="0"/>
              <a:t> ÚK SAV zapíše do ARL tak, aby ho nebolo v zobrazovacom formáte vidieť, ale cez ELVYS sa do </a:t>
            </a:r>
            <a:r>
              <a:rPr lang="sk-SK" dirty="0" err="1"/>
              <a:t>kvartilovskej</a:t>
            </a:r>
            <a:r>
              <a:rPr lang="sk-SK" dirty="0"/>
              <a:t> tabuľky štatisticky </a:t>
            </a:r>
            <a:r>
              <a:rPr lang="sk-SK" dirty="0" smtClean="0"/>
              <a:t>ráta. Pri CSV výstupe z databázy je označený hviezdičkou. </a:t>
            </a:r>
          </a:p>
          <a:p>
            <a:pPr marL="0" indent="0">
              <a:buNone/>
            </a:pPr>
            <a:endParaRPr lang="sk-SK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7752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DECIL (v kategórií SJR)  </a:t>
            </a:r>
            <a:r>
              <a:rPr lang="sk-SK" dirty="0" smtClean="0"/>
              <a:t>– </a:t>
            </a:r>
            <a:r>
              <a:rPr lang="sk-SK" dirty="0"/>
              <a:t>čo vyjadruje, kde ho hľadať?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sz="3600" b="1" dirty="0" smtClean="0">
                <a:solidFill>
                  <a:srgbClr val="FF0000"/>
                </a:solidFill>
              </a:rPr>
              <a:t>Prvý </a:t>
            </a:r>
            <a:r>
              <a:rPr lang="sk-SK" sz="3600" b="1" dirty="0" err="1" smtClean="0">
                <a:solidFill>
                  <a:srgbClr val="FF0000"/>
                </a:solidFill>
              </a:rPr>
              <a:t>decil</a:t>
            </a:r>
            <a:r>
              <a:rPr lang="sk-SK" sz="3600" b="1" dirty="0" smtClean="0">
                <a:solidFill>
                  <a:srgbClr val="FF0000"/>
                </a:solidFill>
              </a:rPr>
              <a:t> predstavuje 10% časopisov, ktoré majú v rámci (každej) </a:t>
            </a:r>
            <a:r>
              <a:rPr lang="sk-SK" sz="3600" b="1" dirty="0" err="1" smtClean="0">
                <a:solidFill>
                  <a:srgbClr val="FF0000"/>
                </a:solidFill>
              </a:rPr>
              <a:t>Scimago</a:t>
            </a:r>
            <a:r>
              <a:rPr lang="sk-SK" sz="3600" b="1" dirty="0" smtClean="0">
                <a:solidFill>
                  <a:srgbClr val="FF0000"/>
                </a:solidFill>
              </a:rPr>
              <a:t> </a:t>
            </a:r>
            <a:r>
              <a:rPr lang="sk-SK" sz="3600" b="1" u="sng" dirty="0" smtClean="0">
                <a:solidFill>
                  <a:srgbClr val="FF0000"/>
                </a:solidFill>
              </a:rPr>
              <a:t>kategórie</a:t>
            </a:r>
            <a:r>
              <a:rPr lang="sk-SK" sz="3600" b="1" dirty="0" smtClean="0">
                <a:solidFill>
                  <a:srgbClr val="FF0000"/>
                </a:solidFill>
              </a:rPr>
              <a:t> najvyššie SJR číslo. </a:t>
            </a:r>
          </a:p>
          <a:p>
            <a:pPr marL="0" indent="0">
              <a:buNone/>
            </a:pPr>
            <a:endParaRPr lang="sk-SK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k-SK" sz="3600" dirty="0" err="1" smtClean="0">
                <a:solidFill>
                  <a:srgbClr val="FF0000"/>
                </a:solidFill>
              </a:rPr>
              <a:t>Decil</a:t>
            </a:r>
            <a:r>
              <a:rPr lang="sk-SK" sz="3600" dirty="0" smtClean="0">
                <a:solidFill>
                  <a:srgbClr val="FF0000"/>
                </a:solidFill>
              </a:rPr>
              <a:t> sa v </a:t>
            </a:r>
            <a:r>
              <a:rPr lang="sk-SK" sz="3600" dirty="0" err="1" smtClean="0">
                <a:solidFill>
                  <a:srgbClr val="FF0000"/>
                </a:solidFill>
              </a:rPr>
              <a:t>Scimago</a:t>
            </a:r>
            <a:r>
              <a:rPr lang="sk-SK" sz="3600" dirty="0" smtClean="0">
                <a:solidFill>
                  <a:srgbClr val="FF0000"/>
                </a:solidFill>
              </a:rPr>
              <a:t> vyhľadať nedá. </a:t>
            </a:r>
          </a:p>
          <a:p>
            <a:pPr marL="0" indent="0">
              <a:buNone/>
            </a:pPr>
            <a:r>
              <a:rPr lang="sk-SK" sz="3600" dirty="0" smtClean="0"/>
              <a:t>ÚK SAV určuje časopisy v 1. </a:t>
            </a:r>
            <a:r>
              <a:rPr lang="sk-SK" sz="3600" dirty="0" err="1" smtClean="0"/>
              <a:t>decile</a:t>
            </a:r>
            <a:r>
              <a:rPr lang="sk-SK" sz="3600" dirty="0" smtClean="0"/>
              <a:t> manuálne z ranku podľa SJR čísla v rámci kategórie. </a:t>
            </a:r>
            <a:r>
              <a:rPr lang="sk-SK" sz="3600" i="1" dirty="0" smtClean="0"/>
              <a:t>Napr.: V kategórií </a:t>
            </a:r>
            <a:r>
              <a:rPr lang="sk-SK" sz="3600" i="1" dirty="0" err="1" smtClean="0"/>
              <a:t>Biochemistry</a:t>
            </a:r>
            <a:r>
              <a:rPr lang="sk-SK" sz="3600" i="1" dirty="0" smtClean="0"/>
              <a:t> bolo v roku 2018 zaradených 446 časopisov (</a:t>
            </a:r>
            <a:r>
              <a:rPr lang="sk-SK" sz="3600" i="1" dirty="0" err="1" smtClean="0"/>
              <a:t>journals</a:t>
            </a:r>
            <a:r>
              <a:rPr lang="sk-SK" sz="3600" i="1" dirty="0" smtClean="0"/>
              <a:t>), tak do 1. </a:t>
            </a:r>
            <a:r>
              <a:rPr lang="sk-SK" sz="3600" i="1" dirty="0" err="1" smtClean="0"/>
              <a:t>decilu</a:t>
            </a:r>
            <a:r>
              <a:rPr lang="sk-SK" sz="3600" i="1" dirty="0" smtClean="0"/>
              <a:t> patrí prvých 45 titulov (vždy sa zaokrúhľuje nahor). Údaj o prvom </a:t>
            </a:r>
            <a:r>
              <a:rPr lang="sk-SK" sz="3600" i="1" dirty="0" err="1" smtClean="0"/>
              <a:t>decile</a:t>
            </a:r>
            <a:r>
              <a:rPr lang="sk-SK" sz="3600" i="1" dirty="0" smtClean="0"/>
              <a:t> je zapísaný do databázy ARL ako interný údaj. </a:t>
            </a:r>
            <a:endParaRPr lang="sk-SK" sz="3600" i="1" dirty="0"/>
          </a:p>
        </p:txBody>
      </p:sp>
    </p:spTree>
    <p:extLst>
      <p:ext uri="{BB962C8B-B14F-4D97-AF65-F5344CB8AC3E}">
        <p14:creationId xmlns:p14="http://schemas.microsoft.com/office/powerpoint/2010/main" val="42272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Iné metriky – každá platforma má „svoje“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sz="6600" dirty="0" err="1">
                <a:solidFill>
                  <a:srgbClr val="FF0000"/>
                </a:solidFill>
              </a:rPr>
              <a:t>Scopus</a:t>
            </a:r>
            <a:r>
              <a:rPr lang="sk-SK" sz="6600" dirty="0">
                <a:solidFill>
                  <a:srgbClr val="FF0000"/>
                </a:solidFill>
              </a:rPr>
              <a:t> </a:t>
            </a:r>
            <a:endParaRPr lang="sk-SK" sz="6600" dirty="0" smtClean="0"/>
          </a:p>
          <a:p>
            <a:endParaRPr lang="sk-SK" dirty="0"/>
          </a:p>
          <a:p>
            <a:r>
              <a:rPr lang="sk-SK" dirty="0" smtClean="0"/>
              <a:t>preberá síce SJR metriku zo </a:t>
            </a:r>
            <a:r>
              <a:rPr lang="sk-SK" dirty="0" err="1" smtClean="0"/>
              <a:t>Scimago</a:t>
            </a:r>
            <a:r>
              <a:rPr lang="sk-SK" dirty="0" smtClean="0"/>
              <a:t>, ale </a:t>
            </a:r>
            <a:r>
              <a:rPr lang="sk-SK" dirty="0" err="1" smtClean="0"/>
              <a:t>kvartil</a:t>
            </a:r>
            <a:r>
              <a:rPr lang="sk-SK" dirty="0" smtClean="0"/>
              <a:t> sa priamo v </a:t>
            </a:r>
            <a:r>
              <a:rPr lang="sk-SK" dirty="0" err="1" smtClean="0"/>
              <a:t>Scopus</a:t>
            </a:r>
            <a:r>
              <a:rPr lang="sk-SK" dirty="0" smtClean="0"/>
              <a:t> nedozviete</a:t>
            </a:r>
          </a:p>
          <a:p>
            <a:r>
              <a:rPr lang="sk-SK" dirty="0" smtClean="0"/>
              <a:t>má vyvinutú novú metriku s názvom </a:t>
            </a:r>
            <a:r>
              <a:rPr lang="sk-SK" b="1" dirty="0" err="1" smtClean="0">
                <a:solidFill>
                  <a:srgbClr val="FF0000"/>
                </a:solidFill>
              </a:rPr>
              <a:t>CiteScore</a:t>
            </a:r>
            <a:r>
              <a:rPr lang="sk-SK" dirty="0" smtClean="0"/>
              <a:t>, pri nej je uvedený </a:t>
            </a:r>
            <a:r>
              <a:rPr lang="sk-SK" dirty="0" err="1" smtClean="0"/>
              <a:t>rank</a:t>
            </a:r>
            <a:r>
              <a:rPr lang="sk-SK" dirty="0" smtClean="0"/>
              <a:t>, teda poradie v rámci kategórie – POZOR, nemýliť si s poradím podľa SJR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8321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rmAutofit fontScale="90000"/>
          </a:bodyPr>
          <a:lstStyle/>
          <a:p>
            <a:r>
              <a:rPr lang="sk-SK" dirty="0"/>
              <a:t/>
            </a:r>
            <a:br>
              <a:rPr lang="sk-SK" dirty="0"/>
            </a:br>
            <a:r>
              <a:rPr lang="sk-SK" sz="3600" dirty="0" smtClean="0"/>
              <a:t>Suma </a:t>
            </a:r>
            <a:r>
              <a:rPr lang="sk-SK" sz="3600" dirty="0"/>
              <a:t>finančných prostriedkov určená na </a:t>
            </a:r>
            <a:r>
              <a:rPr lang="sk-SK" sz="3600" dirty="0" smtClean="0"/>
              <a:t>výkonové financovanie v roku 2024  </a:t>
            </a:r>
            <a:r>
              <a:rPr lang="sk-SK" sz="3600" dirty="0"/>
              <a:t>sa </a:t>
            </a:r>
            <a:r>
              <a:rPr lang="sk-SK" sz="3600" dirty="0">
                <a:solidFill>
                  <a:srgbClr val="FF0000"/>
                </a:solidFill>
              </a:rPr>
              <a:t>prerozdelí medzi OV podľa </a:t>
            </a:r>
            <a:r>
              <a:rPr lang="sk-SK" sz="3600" dirty="0" smtClean="0">
                <a:solidFill>
                  <a:srgbClr val="FF0000"/>
                </a:solidFill>
              </a:rPr>
              <a:t>veľkostí </a:t>
            </a:r>
            <a:r>
              <a:rPr lang="sk-SK" sz="3600" dirty="0">
                <a:solidFill>
                  <a:srgbClr val="FF0000"/>
                </a:solidFill>
              </a:rPr>
              <a:t>mzdových </a:t>
            </a:r>
            <a:r>
              <a:rPr lang="sk-SK" sz="3600" dirty="0" smtClean="0">
                <a:solidFill>
                  <a:srgbClr val="FF0000"/>
                </a:solidFill>
              </a:rPr>
              <a:t>fondov</a:t>
            </a:r>
            <a:r>
              <a:rPr lang="sk-SK" sz="3600" dirty="0" smtClean="0"/>
              <a:t/>
            </a:r>
            <a:br>
              <a:rPr lang="sk-SK" sz="3600" dirty="0" smtClean="0"/>
            </a:b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2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Celková </a:t>
            </a:r>
            <a:r>
              <a:rPr lang="pt-BR" dirty="0"/>
              <a:t>suma </a:t>
            </a:r>
            <a:r>
              <a:rPr lang="sk-SK" b="1" dirty="0" smtClean="0">
                <a:solidFill>
                  <a:srgbClr val="FF0000"/>
                </a:solidFill>
              </a:rPr>
              <a:t>pozostáva:</a:t>
            </a: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z prostriedkov zadržaných vedeckým organizáciám </a:t>
            </a:r>
          </a:p>
          <a:p>
            <a:pPr marL="0" indent="0">
              <a:buNone/>
            </a:pPr>
            <a:r>
              <a:rPr lang="sk-SK" dirty="0" smtClean="0"/>
              <a:t>- z fondu Predsedníctva SAV</a:t>
            </a:r>
          </a:p>
          <a:p>
            <a:pPr marL="0" indent="0">
              <a:buNone/>
            </a:pPr>
            <a:r>
              <a:rPr lang="sk-SK" dirty="0" smtClean="0"/>
              <a:t>	</a:t>
            </a:r>
            <a:r>
              <a:rPr lang="sk-SK" b="1" u="sng" dirty="0" smtClean="0">
                <a:solidFill>
                  <a:srgbClr val="FF0000"/>
                </a:solidFill>
              </a:rPr>
              <a:t>V rámci toho za publikačnú </a:t>
            </a:r>
            <a:r>
              <a:rPr lang="sk-SK" b="1" u="sng" dirty="0" smtClean="0">
                <a:solidFill>
                  <a:srgbClr val="FF0000"/>
                </a:solidFill>
              </a:rPr>
              <a:t>činnosť a ohlasy podiel </a:t>
            </a:r>
            <a:r>
              <a:rPr lang="sk-SK" b="1" u="sng" dirty="0" smtClean="0">
                <a:solidFill>
                  <a:srgbClr val="FF0000"/>
                </a:solidFill>
              </a:rPr>
              <a:t>0,4 zo sumy pre OV. </a:t>
            </a:r>
            <a:endParaRPr lang="sk-SK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k-SK" dirty="0" smtClean="0"/>
              <a:t>Prostriedky </a:t>
            </a:r>
            <a:r>
              <a:rPr lang="sk-SK" dirty="0"/>
              <a:t>na bonifikáciu publikačnej činnosti a ohlasov (</a:t>
            </a:r>
            <a:r>
              <a:rPr lang="sk-SK" dirty="0">
                <a:solidFill>
                  <a:srgbClr val="FF0000"/>
                </a:solidFill>
              </a:rPr>
              <a:t>celkom </a:t>
            </a:r>
            <a:r>
              <a:rPr lang="sk-SK" dirty="0" smtClean="0">
                <a:solidFill>
                  <a:srgbClr val="FF0000"/>
                </a:solidFill>
              </a:rPr>
              <a:t>0,4  </a:t>
            </a:r>
            <a:r>
              <a:rPr lang="sk-SK" dirty="0">
                <a:solidFill>
                  <a:srgbClr val="FF0000"/>
                </a:solidFill>
              </a:rPr>
              <a:t>prostriedkov vyčlenených </a:t>
            </a:r>
            <a:r>
              <a:rPr lang="sk-SK" dirty="0"/>
              <a:t>P SAV podľa veľkosti mzdových fondov OV) sa delia v pomere 3/4 za práce + 1/4 za </a:t>
            </a:r>
            <a:r>
              <a:rPr lang="sk-SK" dirty="0" smtClean="0"/>
              <a:t>ohlasy. </a:t>
            </a:r>
          </a:p>
          <a:p>
            <a:pPr marL="0" indent="0">
              <a:buNone/>
            </a:pPr>
            <a:r>
              <a:rPr lang="sk-SK" dirty="0" smtClean="0"/>
              <a:t>Hodnotenie v roku 2023 platné pre rozpočet 2024 sa realizuje za súčet výkonov v rokoch </a:t>
            </a:r>
            <a:r>
              <a:rPr lang="sk-SK" dirty="0" smtClean="0">
                <a:solidFill>
                  <a:srgbClr val="FF0000"/>
                </a:solidFill>
              </a:rPr>
              <a:t>2021 a 2022</a:t>
            </a:r>
            <a:r>
              <a:rPr lang="sk-SK" dirty="0" smtClean="0"/>
              <a:t>. 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48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28" y="0"/>
            <a:ext cx="8997772" cy="6939922"/>
          </a:xfrm>
        </p:spPr>
      </p:pic>
    </p:spTree>
    <p:extLst>
      <p:ext uri="{BB962C8B-B14F-4D97-AF65-F5344CB8AC3E}">
        <p14:creationId xmlns:p14="http://schemas.microsoft.com/office/powerpoint/2010/main" val="1901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Platforma </a:t>
            </a:r>
            <a:r>
              <a:rPr lang="sk-SK" dirty="0" err="1" smtClean="0">
                <a:solidFill>
                  <a:srgbClr val="FF0000"/>
                </a:solidFill>
              </a:rPr>
              <a:t>WoS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</a:t>
            </a:r>
            <a:r>
              <a:rPr lang="sk-SK" dirty="0" smtClean="0"/>
              <a:t>á vlastné metriky</a:t>
            </a:r>
          </a:p>
          <a:p>
            <a:r>
              <a:rPr lang="sk-SK" dirty="0" smtClean="0"/>
              <a:t>najznámejšou je IF </a:t>
            </a:r>
            <a:r>
              <a:rPr lang="sk-SK" b="1" dirty="0" err="1" smtClean="0">
                <a:solidFill>
                  <a:srgbClr val="FF0000"/>
                </a:solidFill>
              </a:rPr>
              <a:t>imapct</a:t>
            </a:r>
            <a:r>
              <a:rPr lang="sk-SK" b="1" dirty="0" smtClean="0">
                <a:solidFill>
                  <a:srgbClr val="FF0000"/>
                </a:solidFill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</a:rPr>
              <a:t>factor</a:t>
            </a:r>
            <a:endParaRPr lang="sk-SK" b="1" dirty="0" smtClean="0">
              <a:solidFill>
                <a:srgbClr val="FF0000"/>
              </a:solidFill>
            </a:endParaRPr>
          </a:p>
          <a:p>
            <a:r>
              <a:rPr lang="sk-SK" b="1" dirty="0" smtClean="0"/>
              <a:t>časopis má IF vtedy, keď je indexovaný v databáze </a:t>
            </a:r>
            <a:r>
              <a:rPr lang="sk-SK" b="1" dirty="0" err="1" smtClean="0"/>
              <a:t>Journal</a:t>
            </a:r>
            <a:r>
              <a:rPr lang="sk-SK" b="1" dirty="0" smtClean="0"/>
              <a:t> </a:t>
            </a:r>
            <a:r>
              <a:rPr lang="sk-SK" b="1" dirty="0" err="1" smtClean="0"/>
              <a:t>Citation</a:t>
            </a:r>
            <a:r>
              <a:rPr lang="sk-SK" b="1" dirty="0" smtClean="0"/>
              <a:t> Report (JCR)</a:t>
            </a:r>
          </a:p>
          <a:p>
            <a:r>
              <a:rPr lang="sk-SK" dirty="0" smtClean="0"/>
              <a:t>aj JCR pozná </a:t>
            </a:r>
            <a:r>
              <a:rPr lang="sk-SK" b="1" dirty="0" smtClean="0">
                <a:solidFill>
                  <a:srgbClr val="FF0000"/>
                </a:solidFill>
              </a:rPr>
              <a:t>JIF </a:t>
            </a:r>
            <a:r>
              <a:rPr lang="sk-SK" b="1" dirty="0" err="1" smtClean="0">
                <a:solidFill>
                  <a:srgbClr val="FF0000"/>
                </a:solidFill>
              </a:rPr>
              <a:t>Quartile</a:t>
            </a:r>
            <a:r>
              <a:rPr lang="sk-SK" dirty="0" smtClean="0"/>
              <a:t>, princíp je rovnaký, závisí od poradia časopisu v zozname časopisov danej kategórie usporiadaných podľa IF</a:t>
            </a:r>
          </a:p>
          <a:p>
            <a:r>
              <a:rPr lang="sk-SK" dirty="0" smtClean="0"/>
              <a:t>v JCR máme aj metriku s názvom </a:t>
            </a:r>
            <a:r>
              <a:rPr lang="sk-SK" dirty="0" smtClean="0"/>
              <a:t>JIF </a:t>
            </a:r>
            <a:r>
              <a:rPr lang="sk-SK" dirty="0" err="1" smtClean="0"/>
              <a:t>percentil</a:t>
            </a:r>
            <a:r>
              <a:rPr lang="sk-SK" dirty="0" smtClean="0"/>
              <a:t>, </a:t>
            </a:r>
            <a:r>
              <a:rPr lang="sk-SK" dirty="0" smtClean="0"/>
              <a:t>kým v </a:t>
            </a:r>
            <a:r>
              <a:rPr lang="sk-SK" dirty="0" err="1" smtClean="0"/>
              <a:t>Scimago</a:t>
            </a:r>
            <a:r>
              <a:rPr lang="sk-SK" dirty="0" smtClean="0"/>
              <a:t> </a:t>
            </a:r>
            <a:r>
              <a:rPr lang="sk-SK" dirty="0" err="1" smtClean="0"/>
              <a:t>percentily</a:t>
            </a:r>
            <a:r>
              <a:rPr lang="sk-SK" dirty="0" smtClean="0"/>
              <a:t> nemáme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9826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-54012"/>
            <a:ext cx="8978900" cy="6925366"/>
          </a:xfrm>
        </p:spPr>
      </p:pic>
    </p:spTree>
    <p:extLst>
      <p:ext uri="{BB962C8B-B14F-4D97-AF65-F5344CB8AC3E}">
        <p14:creationId xmlns:p14="http://schemas.microsoft.com/office/powerpoint/2010/main" val="163901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Platforma </a:t>
            </a:r>
            <a:r>
              <a:rPr lang="sk-SK" dirty="0" err="1" smtClean="0"/>
              <a:t>WoS</a:t>
            </a:r>
            <a:r>
              <a:rPr lang="sk-SK" dirty="0" smtClean="0"/>
              <a:t> a </a:t>
            </a:r>
            <a:r>
              <a:rPr lang="sk-SK" dirty="0" err="1" smtClean="0"/>
              <a:t>VFin</a:t>
            </a:r>
            <a:r>
              <a:rPr lang="sk-SK" dirty="0" smtClean="0"/>
              <a:t> – </a:t>
            </a:r>
            <a:r>
              <a:rPr lang="sk-SK" b="1" dirty="0" smtClean="0">
                <a:solidFill>
                  <a:srgbClr val="FF0000"/>
                </a:solidFill>
              </a:rPr>
              <a:t>ESI </a:t>
            </a:r>
            <a:r>
              <a:rPr lang="sk-SK" b="1" dirty="0" err="1" smtClean="0">
                <a:solidFill>
                  <a:srgbClr val="FF0000"/>
                </a:solidFill>
              </a:rPr>
              <a:t>Esential</a:t>
            </a:r>
            <a:r>
              <a:rPr lang="sk-SK" b="1" dirty="0" smtClean="0">
                <a:solidFill>
                  <a:srgbClr val="FF0000"/>
                </a:solidFill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</a:rPr>
              <a:t>Science</a:t>
            </a:r>
            <a:r>
              <a:rPr lang="sk-SK" b="1" dirty="0" smtClean="0">
                <a:solidFill>
                  <a:srgbClr val="FF0000"/>
                </a:solidFill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</a:rPr>
              <a:t>Indicators</a:t>
            </a:r>
            <a:r>
              <a:rPr lang="sk-SK" b="1" dirty="0" smtClean="0">
                <a:solidFill>
                  <a:srgbClr val="FF0000"/>
                </a:solidFill>
              </a:rPr>
              <a:t> 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nájdeme na hornej liste platformy </a:t>
            </a:r>
            <a:r>
              <a:rPr lang="sk-SK" dirty="0" err="1" smtClean="0"/>
              <a:t>WoS</a:t>
            </a:r>
            <a:endParaRPr lang="sk-SK" dirty="0" smtClean="0"/>
          </a:p>
          <a:p>
            <a:r>
              <a:rPr lang="sk-SK" dirty="0" smtClean="0"/>
              <a:t>3 časti: 	</a:t>
            </a:r>
            <a:r>
              <a:rPr lang="sk-SK" b="1" dirty="0" err="1" smtClean="0">
                <a:solidFill>
                  <a:srgbClr val="FF0000"/>
                </a:solidFill>
              </a:rPr>
              <a:t>Indicators</a:t>
            </a:r>
            <a:endParaRPr lang="sk-SK" b="1" dirty="0" smtClean="0">
              <a:solidFill>
                <a:srgbClr val="FF0000"/>
              </a:solidFill>
            </a:endParaRPr>
          </a:p>
          <a:p>
            <a:pPr marL="1828800" lvl="4" indent="0">
              <a:buNone/>
            </a:pPr>
            <a:r>
              <a:rPr lang="sk-SK" sz="2800" dirty="0" err="1"/>
              <a:t>Field</a:t>
            </a:r>
            <a:r>
              <a:rPr lang="sk-SK" sz="2800" dirty="0"/>
              <a:t> </a:t>
            </a:r>
            <a:r>
              <a:rPr lang="sk-SK" sz="2800" dirty="0" err="1"/>
              <a:t>Baselines</a:t>
            </a:r>
            <a:endParaRPr lang="sk-SK" sz="2800" dirty="0"/>
          </a:p>
          <a:p>
            <a:pPr marL="1828800" lvl="4" indent="0">
              <a:buNone/>
            </a:pPr>
            <a:r>
              <a:rPr lang="sk-SK" sz="2800" dirty="0" err="1"/>
              <a:t>Citation</a:t>
            </a:r>
            <a:r>
              <a:rPr lang="sk-SK" sz="2800" dirty="0"/>
              <a:t> </a:t>
            </a:r>
            <a:r>
              <a:rPr lang="sk-SK" sz="2800" dirty="0" err="1" smtClean="0"/>
              <a:t>Tresholds</a:t>
            </a:r>
            <a:endParaRPr lang="sk-SK" sz="2800" dirty="0"/>
          </a:p>
          <a:p>
            <a:pPr marL="1828800" lvl="4" indent="0">
              <a:buNone/>
            </a:pPr>
            <a:endParaRPr lang="sk-SK" sz="2800" dirty="0" smtClean="0"/>
          </a:p>
          <a:p>
            <a:pPr marL="228600" lvl="4">
              <a:spcBef>
                <a:spcPts val="1000"/>
              </a:spcBef>
            </a:pPr>
            <a:r>
              <a:rPr lang="sk-SK" sz="2800" dirty="0"/>
              <a:t>V </a:t>
            </a:r>
            <a:r>
              <a:rPr lang="sk-SK" sz="2800" dirty="0" err="1"/>
              <a:t>Indicators</a:t>
            </a:r>
            <a:r>
              <a:rPr lang="sk-SK" sz="2800" dirty="0"/>
              <a:t> na prvej strane je pre 22 výskumných oblastí uvedený </a:t>
            </a:r>
            <a:r>
              <a:rPr lang="sk-SK" sz="2800" b="1" dirty="0" smtClean="0">
                <a:solidFill>
                  <a:srgbClr val="FF0000"/>
                </a:solidFill>
              </a:rPr>
              <a:t>priemerný </a:t>
            </a:r>
            <a:r>
              <a:rPr lang="sk-SK" sz="2800" b="1" dirty="0">
                <a:solidFill>
                  <a:srgbClr val="FF0000"/>
                </a:solidFill>
              </a:rPr>
              <a:t>počet citácií na prácu</a:t>
            </a:r>
            <a:r>
              <a:rPr lang="sk-SK" sz="2800" dirty="0"/>
              <a:t>. Ide o premenný indikátor, preto sa údaj </a:t>
            </a:r>
            <a:r>
              <a:rPr lang="sk-SK" sz="2800" dirty="0" smtClean="0"/>
              <a:t>z </a:t>
            </a:r>
            <a:r>
              <a:rPr lang="sk-SK" sz="2800" dirty="0"/>
              <a:t>metodiky pre </a:t>
            </a:r>
            <a:r>
              <a:rPr lang="sk-SK" sz="2800" dirty="0" err="1"/>
              <a:t>Vfin</a:t>
            </a:r>
            <a:r>
              <a:rPr lang="sk-SK" sz="2800" dirty="0"/>
              <a:t> </a:t>
            </a:r>
            <a:r>
              <a:rPr lang="sk-SK" sz="2800" dirty="0" smtClean="0"/>
              <a:t>už nemusí zhodovať </a:t>
            </a:r>
            <a:r>
              <a:rPr lang="sk-SK" sz="2800" dirty="0"/>
              <a:t>s aktuálnym stavom. </a:t>
            </a:r>
          </a:p>
        </p:txBody>
      </p:sp>
      <p:sp>
        <p:nvSpPr>
          <p:cNvPr id="4" name="AutoShape 2" descr="https://esi.incites.thomsonreuters.com/common/images/esi_logo.svg">
            <a:hlinkClick r:id="rId2" tooltip="InCites Essential Science Indicators"/>
          </p:cNvPr>
          <p:cNvSpPr>
            <a:spLocks noChangeAspect="1" noChangeArrowheads="1"/>
          </p:cNvSpPr>
          <p:nvPr/>
        </p:nvSpPr>
        <p:spPr bwMode="auto">
          <a:xfrm>
            <a:off x="176213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5" name="AutoShape 4" descr="https://esi.incites.thomsonreuters.com/common/images/esi_logo.svg">
            <a:hlinkClick r:id="rId2" tooltip="InCites Essential Science Indicators"/>
          </p:cNvPr>
          <p:cNvSpPr>
            <a:spLocks noChangeAspect="1" noChangeArrowheads="1"/>
          </p:cNvSpPr>
          <p:nvPr/>
        </p:nvSpPr>
        <p:spPr bwMode="auto">
          <a:xfrm>
            <a:off x="328613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6" name="AutoShape 6" descr="https://esi.incites.thomsonreuters.com/common/images/esi_logo.svg">
            <a:hlinkClick r:id="rId2" tooltip="InCites Essential Science Indicators"/>
          </p:cNvPr>
          <p:cNvSpPr>
            <a:spLocks noChangeAspect="1" noChangeArrowheads="1"/>
          </p:cNvSpPr>
          <p:nvPr/>
        </p:nvSpPr>
        <p:spPr bwMode="auto">
          <a:xfrm>
            <a:off x="481013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1765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220" y="0"/>
            <a:ext cx="88915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43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0600" y="365125"/>
            <a:ext cx="10515600" cy="1325563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Výkonové parametre celkom: 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88490"/>
          </a:xfrm>
        </p:spPr>
        <p:txBody>
          <a:bodyPr>
            <a:normAutofit/>
          </a:bodyPr>
          <a:lstStyle/>
          <a:p>
            <a:r>
              <a:rPr lang="sk-SK" dirty="0" smtClean="0"/>
              <a:t>výsledky ostatnej akreditácie – podiel </a:t>
            </a:r>
            <a:r>
              <a:rPr lang="sk-SK" dirty="0" smtClean="0"/>
              <a:t>0,4</a:t>
            </a:r>
          </a:p>
          <a:p>
            <a:r>
              <a:rPr lang="sk-SK" dirty="0" smtClean="0"/>
              <a:t>podiel </a:t>
            </a:r>
            <a:r>
              <a:rPr lang="sk-SK" dirty="0" smtClean="0"/>
              <a:t>organizácie na objeme finančných prostriedkov získaných zo zahraničných </a:t>
            </a:r>
            <a:r>
              <a:rPr lang="sk-SK" dirty="0" smtClean="0"/>
              <a:t>grantových schém, domácich </a:t>
            </a:r>
            <a:r>
              <a:rPr lang="sk-SK" dirty="0" smtClean="0"/>
              <a:t>grantových schém </a:t>
            </a:r>
            <a:r>
              <a:rPr lang="sk-SK" dirty="0" smtClean="0"/>
              <a:t>od subjektov verejnej správy mimo SAV a z hospodárskych zmlúv a zákaziek – podiel 0,15</a:t>
            </a:r>
            <a:endParaRPr lang="sk-SK" dirty="0" smtClean="0"/>
          </a:p>
          <a:p>
            <a:r>
              <a:rPr lang="sk-SK" dirty="0" smtClean="0"/>
              <a:t>podiel na priemernom počte doktorandov v dennej forme po dizertačnej  skúške – podiel 0,05</a:t>
            </a:r>
          </a:p>
          <a:p>
            <a:r>
              <a:rPr lang="sk-SK" dirty="0" smtClean="0"/>
              <a:t>publikačná činnosť a ohlasy (počiatočný podiel 0,4)</a:t>
            </a:r>
          </a:p>
        </p:txBody>
      </p:sp>
    </p:spTree>
    <p:extLst>
      <p:ext uri="{BB962C8B-B14F-4D97-AF65-F5344CB8AC3E}">
        <p14:creationId xmlns:p14="http://schemas.microsoft.com/office/powerpoint/2010/main" val="87280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46667"/>
            <a:ext cx="10515600" cy="844021"/>
          </a:xfrm>
        </p:spPr>
        <p:txBody>
          <a:bodyPr>
            <a:noAutofit/>
          </a:bodyPr>
          <a:lstStyle/>
          <a:p>
            <a:r>
              <a:rPr lang="sk-SK" sz="4800" b="1" dirty="0" smtClean="0"/>
              <a:t>Výkonové financovanie 2024 </a:t>
            </a:r>
            <a:r>
              <a:rPr lang="sk-SK" sz="4800" dirty="0" smtClean="0"/>
              <a:t>(časť publikačná činnosť a ohlasy)</a:t>
            </a:r>
            <a:br>
              <a:rPr lang="sk-SK" sz="4800" dirty="0" smtClean="0"/>
            </a:br>
            <a:endParaRPr lang="sk-SK" sz="4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vedecké publikácie vo vybraných kategóriách – </a:t>
            </a:r>
            <a:r>
              <a:rPr lang="sk-SK" sz="3200" b="1" dirty="0" smtClean="0">
                <a:solidFill>
                  <a:srgbClr val="FF0000"/>
                </a:solidFill>
              </a:rPr>
              <a:t>roky vykazovania 2021 a 2022</a:t>
            </a:r>
            <a:r>
              <a:rPr lang="sk-SK" sz="3200" dirty="0" smtClean="0"/>
              <a:t>, ohlasy 2020 a 2021</a:t>
            </a:r>
          </a:p>
          <a:p>
            <a:r>
              <a:rPr lang="sk-SK" sz="3200" dirty="0" smtClean="0"/>
              <a:t>podklady spracováva Ústredná knižnica SAV; generuje </a:t>
            </a:r>
            <a:r>
              <a:rPr lang="sk-SK" sz="3200" dirty="0" smtClean="0">
                <a:solidFill>
                  <a:srgbClr val="FF0000"/>
                </a:solidFill>
              </a:rPr>
              <a:t>výstupy cez ELVYS, ale po úpravách v databáze </a:t>
            </a:r>
            <a:r>
              <a:rPr lang="sk-SK" sz="3200" dirty="0" smtClean="0"/>
              <a:t>ARL (odstraňovanie chýb), teda nemusí ísť o údaje totožné s výročnými správami 2021 a 2022</a:t>
            </a:r>
          </a:p>
          <a:p>
            <a:r>
              <a:rPr lang="sk-SK" sz="3200" dirty="0" smtClean="0"/>
              <a:t>výkonové parametre a ich váhy sú </a:t>
            </a:r>
            <a:r>
              <a:rPr lang="sk-SK" sz="3200" dirty="0" smtClean="0">
                <a:solidFill>
                  <a:srgbClr val="FF0000"/>
                </a:solidFill>
              </a:rPr>
              <a:t>odlišné pre každé oddelenie vied</a:t>
            </a:r>
          </a:p>
        </p:txBody>
      </p:sp>
    </p:spTree>
    <p:extLst>
      <p:ext uri="{BB962C8B-B14F-4D97-AF65-F5344CB8AC3E}">
        <p14:creationId xmlns:p14="http://schemas.microsoft.com/office/powerpoint/2010/main" val="32023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>ÚK SAV: 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498600"/>
            <a:ext cx="10515600" cy="50673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za </a:t>
            </a:r>
            <a:r>
              <a:rPr lang="sk-SK" dirty="0"/>
              <a:t>každý ústav pripraví </a:t>
            </a:r>
            <a:r>
              <a:rPr lang="sk-SK" b="1" dirty="0">
                <a:solidFill>
                  <a:srgbClr val="FF0000"/>
                </a:solidFill>
              </a:rPr>
              <a:t>štatistické údaje podľa </a:t>
            </a:r>
            <a:r>
              <a:rPr lang="sk-SK" b="1" dirty="0" smtClean="0">
                <a:solidFill>
                  <a:srgbClr val="FF0000"/>
                </a:solidFill>
              </a:rPr>
              <a:t>schválenej </a:t>
            </a:r>
            <a:r>
              <a:rPr lang="sk-SK" b="1" dirty="0">
                <a:solidFill>
                  <a:srgbClr val="FF0000"/>
                </a:solidFill>
              </a:rPr>
              <a:t>metodiky </a:t>
            </a:r>
            <a:r>
              <a:rPr lang="sk-SK" dirty="0"/>
              <a:t>na každý sledovaný rok vykazovania </a:t>
            </a:r>
            <a:r>
              <a:rPr lang="sk-SK" dirty="0" smtClean="0"/>
              <a:t>osobitne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 smtClean="0"/>
              <a:t>Údaje sa vždy na ďalší rok budú editovať kvôli možným zmenám, napr.:</a:t>
            </a:r>
          </a:p>
          <a:p>
            <a:pPr lvl="1">
              <a:buFontTx/>
              <a:buChar char="-"/>
            </a:pPr>
            <a:r>
              <a:rPr lang="sk-SK" dirty="0" smtClean="0"/>
              <a:t>pribudnú ohlasy</a:t>
            </a:r>
          </a:p>
          <a:p>
            <a:pPr lvl="1">
              <a:buFontTx/>
              <a:buChar char="-"/>
            </a:pPr>
            <a:r>
              <a:rPr lang="sk-SK" dirty="0" smtClean="0"/>
              <a:t>práca môže byť počas roka indexovaná v </a:t>
            </a:r>
            <a:r>
              <a:rPr lang="sk-SK" dirty="0" err="1" smtClean="0"/>
              <a:t>scientometrických</a:t>
            </a:r>
            <a:r>
              <a:rPr lang="sk-SK" dirty="0" smtClean="0"/>
              <a:t> databázach, ...  </a:t>
            </a:r>
          </a:p>
          <a:p>
            <a:pPr marL="457200" lvl="1" indent="0">
              <a:buNone/>
            </a:pPr>
            <a:r>
              <a:rPr lang="sk-SK" sz="5400" b="1" dirty="0" smtClean="0"/>
              <a:t>+ </a:t>
            </a:r>
            <a:r>
              <a:rPr lang="sk-SK" sz="3200" b="1" dirty="0" smtClean="0"/>
              <a:t>kontrolné</a:t>
            </a:r>
            <a:r>
              <a:rPr lang="sk-SK" sz="5400" b="1" dirty="0" smtClean="0"/>
              <a:t> </a:t>
            </a:r>
            <a:r>
              <a:rPr lang="sk-SK" sz="3200" b="1" dirty="0" smtClean="0"/>
              <a:t>podklady:</a:t>
            </a:r>
          </a:p>
          <a:p>
            <a:pPr lvl="1">
              <a:buFontTx/>
              <a:buChar char="-"/>
            </a:pPr>
            <a:r>
              <a:rPr lang="sk-SK" sz="3200" b="1" dirty="0" smtClean="0"/>
              <a:t>CSV výstup (</a:t>
            </a:r>
            <a:r>
              <a:rPr lang="sk-SK" sz="3200" b="1" dirty="0" err="1" smtClean="0"/>
              <a:t>excel</a:t>
            </a:r>
            <a:r>
              <a:rPr lang="sk-SK" sz="3200" b="1" dirty="0" smtClean="0"/>
              <a:t>) z databázy ARL </a:t>
            </a:r>
            <a:r>
              <a:rPr lang="sk-SK" sz="2000" dirty="0" smtClean="0"/>
              <a:t>(napr. jazyk dokumentu, prvý a korešpondenčný autor, percentuálny podiel autora) </a:t>
            </a:r>
            <a:endParaRPr lang="sk-SK" sz="3200" dirty="0" smtClean="0"/>
          </a:p>
          <a:p>
            <a:pPr lvl="1">
              <a:buFontTx/>
              <a:buChar char="-"/>
            </a:pPr>
            <a:r>
              <a:rPr lang="sk-SK" sz="3200" b="1" dirty="0" smtClean="0"/>
              <a:t>zoznam publikácií a ohlasov (príloha C výročnej správy)</a:t>
            </a:r>
            <a:endParaRPr lang="sk-SK" sz="3200" b="1" dirty="0"/>
          </a:p>
        </p:txBody>
      </p:sp>
    </p:spTree>
    <p:extLst>
      <p:ext uri="{BB962C8B-B14F-4D97-AF65-F5344CB8AC3E}">
        <p14:creationId xmlns:p14="http://schemas.microsoft.com/office/powerpoint/2010/main" val="31411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0"/>
            <a:ext cx="10515600" cy="1422401"/>
          </a:xfrm>
        </p:spPr>
        <p:txBody>
          <a:bodyPr>
            <a:norm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I. oddelenie vied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608666"/>
            <a:ext cx="10515600" cy="5249333"/>
          </a:xfrm>
        </p:spPr>
        <p:txBody>
          <a:bodyPr>
            <a:normAutofit lnSpcReduction="10000"/>
          </a:bodyPr>
          <a:lstStyle/>
          <a:p>
            <a:r>
              <a:rPr lang="sk-SK" b="1" dirty="0">
                <a:solidFill>
                  <a:srgbClr val="FF0000"/>
                </a:solidFill>
              </a:rPr>
              <a:t>Knižné publikácie charakteru vedeckej </a:t>
            </a:r>
            <a:r>
              <a:rPr lang="sk-SK" b="1" dirty="0" smtClean="0">
                <a:solidFill>
                  <a:srgbClr val="FF0000"/>
                </a:solidFill>
              </a:rPr>
              <a:t>monografie</a:t>
            </a:r>
          </a:p>
          <a:p>
            <a:pPr marL="0" indent="0">
              <a:buNone/>
            </a:pPr>
            <a:r>
              <a:rPr lang="sk-SK" b="1" dirty="0" smtClean="0"/>
              <a:t> AAA, AAB, ABA, ABB, ABC, ABD</a:t>
            </a:r>
          </a:p>
          <a:p>
            <a:pPr marL="0" indent="0">
              <a:buNone/>
            </a:pPr>
            <a:r>
              <a:rPr lang="sk-SK" dirty="0"/>
              <a:t>Monografie a kapitoly budú posúdené ad hoc pracovnou skupinou zriadenou </a:t>
            </a:r>
            <a:r>
              <a:rPr lang="sk-SK" dirty="0" smtClean="0"/>
              <a:t>podpredsedom </a:t>
            </a:r>
            <a:r>
              <a:rPr lang="sk-SK" dirty="0"/>
              <a:t>SAV pre 1. oddelenie vied SAV. Výsledkom bude zaradenie kapitol do </a:t>
            </a:r>
            <a:r>
              <a:rPr lang="sk-SK" dirty="0" err="1"/>
              <a:t>kvartilov</a:t>
            </a:r>
            <a:r>
              <a:rPr lang="sk-SK" dirty="0"/>
              <a:t> (pozri nižšie). V </a:t>
            </a:r>
            <a:r>
              <a:rPr lang="sk-SK" dirty="0" smtClean="0"/>
              <a:t>prípade, že </a:t>
            </a:r>
            <a:r>
              <a:rPr lang="sk-SK" dirty="0"/>
              <a:t>sa vedecká knižná publikácia, monografia nedelí na kapitoly, prisúdi jej pracovná skupina </a:t>
            </a:r>
            <a:r>
              <a:rPr lang="sk-SK" dirty="0" err="1"/>
              <a:t>kvartil</a:t>
            </a:r>
            <a:r>
              <a:rPr lang="sk-SK" dirty="0"/>
              <a:t> a </a:t>
            </a:r>
            <a:r>
              <a:rPr lang="sk-SK" dirty="0" smtClean="0"/>
              <a:t>súčiniteľ, ktorým </a:t>
            </a:r>
            <a:r>
              <a:rPr lang="sk-SK" dirty="0"/>
              <a:t>sa </a:t>
            </a:r>
            <a:r>
              <a:rPr lang="sk-SK" dirty="0" err="1"/>
              <a:t>kvartil</a:t>
            </a:r>
            <a:r>
              <a:rPr lang="sk-SK" dirty="0"/>
              <a:t> vynásobí, aby sa zohľadnila veľkosť vedeckej knižnej </a:t>
            </a:r>
            <a:r>
              <a:rPr lang="sk-SK" dirty="0" smtClean="0"/>
              <a:t>publikácie, monografie. </a:t>
            </a:r>
          </a:p>
          <a:p>
            <a:pPr marL="0" indent="0">
              <a:buNone/>
            </a:pPr>
            <a:r>
              <a:rPr lang="sk-SK" dirty="0" smtClean="0"/>
              <a:t>Podkladom je okrem zoznamu monografií a kapitol aj </a:t>
            </a:r>
            <a:r>
              <a:rPr lang="sk-SK" b="1" dirty="0" smtClean="0">
                <a:solidFill>
                  <a:srgbClr val="FF0000"/>
                </a:solidFill>
              </a:rPr>
              <a:t>plný text </a:t>
            </a:r>
            <a:r>
              <a:rPr lang="sk-SK" dirty="0" smtClean="0"/>
              <a:t>(fyzicky, online, v repozitári). ÚK SAV okomentuje (napr. neuvedenie afiliácie ústavu alebo uvedenie viacerých afiliácií autora, duplicitu s Centrálnym registrom publikačnej činnosti – CREPČ, prípadný rozpor v učení kategórie). </a:t>
            </a:r>
          </a:p>
        </p:txBody>
      </p:sp>
    </p:spTree>
    <p:extLst>
      <p:ext uri="{BB962C8B-B14F-4D97-AF65-F5344CB8AC3E}">
        <p14:creationId xmlns:p14="http://schemas.microsoft.com/office/powerpoint/2010/main" val="181916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/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b="1" dirty="0" smtClean="0">
                <a:solidFill>
                  <a:srgbClr val="FF0000"/>
                </a:solidFill>
              </a:rPr>
              <a:t>I</a:t>
            </a:r>
            <a:r>
              <a:rPr lang="sk-SK" b="1" dirty="0">
                <a:solidFill>
                  <a:srgbClr val="FF0000"/>
                </a:solidFill>
              </a:rPr>
              <a:t>. oddelenie </a:t>
            </a:r>
            <a:r>
              <a:rPr lang="sk-SK" b="1" dirty="0" smtClean="0">
                <a:solidFill>
                  <a:srgbClr val="FF0000"/>
                </a:solidFill>
              </a:rPr>
              <a:t>vied</a:t>
            </a:r>
            <a:br>
              <a:rPr lang="sk-SK" b="1" dirty="0" smtClean="0">
                <a:solidFill>
                  <a:srgbClr val="FF0000"/>
                </a:solidFill>
              </a:rPr>
            </a:b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k-SK" sz="3400" dirty="0"/>
              <a:t>Publikácie s definovaným </a:t>
            </a:r>
            <a:r>
              <a:rPr lang="sk-SK" sz="3400" dirty="0" err="1" smtClean="0"/>
              <a:t>kvartilom</a:t>
            </a:r>
            <a:r>
              <a:rPr lang="sk-SK" sz="3400" dirty="0" smtClean="0"/>
              <a:t> podľa  SJR: </a:t>
            </a:r>
          </a:p>
          <a:p>
            <a:pPr marL="0" indent="0">
              <a:buNone/>
            </a:pPr>
            <a:r>
              <a:rPr lang="sk-SK" sz="3400" dirty="0"/>
              <a:t/>
            </a:r>
            <a:br>
              <a:rPr lang="sk-SK" sz="3400" dirty="0"/>
            </a:br>
            <a:r>
              <a:rPr lang="sk-SK" sz="3400" b="1" dirty="0"/>
              <a:t>ADCA</a:t>
            </a:r>
            <a:r>
              <a:rPr lang="sk-SK" sz="3400" dirty="0"/>
              <a:t>, </a:t>
            </a:r>
            <a:r>
              <a:rPr lang="sk-SK" sz="3400" b="1" dirty="0" smtClean="0"/>
              <a:t>ADCB, ADDA, ADDB, ADMA, ADMB, ADNA, ADNB</a:t>
            </a:r>
          </a:p>
          <a:p>
            <a:r>
              <a:rPr lang="sk-SK" sz="3400" dirty="0" err="1" smtClean="0">
                <a:solidFill>
                  <a:srgbClr val="FF0000"/>
                </a:solidFill>
              </a:rPr>
              <a:t>Decil</a:t>
            </a:r>
            <a:r>
              <a:rPr lang="sk-SK" sz="3400" dirty="0" smtClean="0">
                <a:solidFill>
                  <a:srgbClr val="FF0000"/>
                </a:solidFill>
              </a:rPr>
              <a:t> 1, váha 9</a:t>
            </a:r>
          </a:p>
          <a:p>
            <a:r>
              <a:rPr lang="sk-SK" sz="3400" dirty="0" err="1"/>
              <a:t>Kvartil</a:t>
            </a:r>
            <a:r>
              <a:rPr lang="sk-SK" sz="3400" dirty="0"/>
              <a:t> 1, váha </a:t>
            </a:r>
            <a:r>
              <a:rPr lang="sk-SK" sz="3400" dirty="0" smtClean="0"/>
              <a:t>6 </a:t>
            </a:r>
            <a:endParaRPr lang="sk-SK" sz="3400" dirty="0"/>
          </a:p>
          <a:p>
            <a:r>
              <a:rPr lang="sk-SK" sz="3400" dirty="0" err="1"/>
              <a:t>Kvartil</a:t>
            </a:r>
            <a:r>
              <a:rPr lang="sk-SK" sz="3400" dirty="0"/>
              <a:t> 2, váha 4 </a:t>
            </a:r>
          </a:p>
          <a:p>
            <a:r>
              <a:rPr lang="sk-SK" sz="3400" dirty="0" err="1"/>
              <a:t>Kvartil</a:t>
            </a:r>
            <a:r>
              <a:rPr lang="sk-SK" sz="3400" dirty="0"/>
              <a:t> 3, váha </a:t>
            </a:r>
            <a:r>
              <a:rPr lang="sk-SK" sz="3400" dirty="0" smtClean="0"/>
              <a:t>2</a:t>
            </a:r>
            <a:endParaRPr lang="sk-SK" sz="3400" dirty="0"/>
          </a:p>
          <a:p>
            <a:r>
              <a:rPr lang="sk-SK" sz="3400" dirty="0" err="1"/>
              <a:t>Kvartil</a:t>
            </a:r>
            <a:r>
              <a:rPr lang="sk-SK" sz="3400" dirty="0"/>
              <a:t> 4, váha 0,5 </a:t>
            </a:r>
            <a:endParaRPr lang="sk-SK" sz="3400" dirty="0" smtClean="0"/>
          </a:p>
          <a:p>
            <a:pPr marL="0" indent="0">
              <a:buNone/>
            </a:pPr>
            <a:r>
              <a:rPr lang="sk-SK" sz="3400" dirty="0" smtClean="0"/>
              <a:t>Ostatné publikácie okrem </a:t>
            </a:r>
            <a:r>
              <a:rPr lang="sk-SK" sz="3400" b="1" dirty="0" smtClean="0"/>
              <a:t>ADEA ADEB ADFA ADFB AECA AEDA </a:t>
            </a:r>
            <a:r>
              <a:rPr lang="sk-SK" sz="3400" dirty="0" smtClean="0"/>
              <a:t>– váha 0,05</a:t>
            </a:r>
          </a:p>
          <a:p>
            <a:pPr marL="0" indent="0">
              <a:buNone/>
            </a:pPr>
            <a:r>
              <a:rPr lang="sk-SK" sz="3400" dirty="0" smtClean="0">
                <a:solidFill>
                  <a:srgbClr val="FF0000"/>
                </a:solidFill>
              </a:rPr>
              <a:t>Prvý</a:t>
            </a:r>
            <a:r>
              <a:rPr lang="sk-SK" sz="3400" dirty="0" smtClean="0"/>
              <a:t> (alebo v </a:t>
            </a:r>
            <a:r>
              <a:rPr lang="sk-SK" sz="3400" dirty="0" err="1" smtClean="0"/>
              <a:t>pdf</a:t>
            </a:r>
            <a:r>
              <a:rPr lang="sk-SK" sz="3400" dirty="0" smtClean="0"/>
              <a:t> explicitne uvedený </a:t>
            </a:r>
            <a:r>
              <a:rPr lang="sk-SK" sz="3400" dirty="0" err="1" smtClean="0"/>
              <a:t>equally</a:t>
            </a:r>
            <a:r>
              <a:rPr lang="sk-SK" sz="3400" dirty="0" smtClean="0"/>
              <a:t> </a:t>
            </a:r>
            <a:r>
              <a:rPr lang="sk-SK" sz="3400" dirty="0" err="1" smtClean="0"/>
              <a:t>contributed</a:t>
            </a:r>
            <a:r>
              <a:rPr lang="sk-SK" sz="3400" dirty="0" smtClean="0"/>
              <a:t> s prvým), alebo v </a:t>
            </a:r>
            <a:r>
              <a:rPr lang="sk-SK" sz="3400" dirty="0" err="1" smtClean="0"/>
              <a:t>pdf</a:t>
            </a:r>
            <a:r>
              <a:rPr lang="sk-SK" sz="3400" dirty="0" smtClean="0"/>
              <a:t> explicitne uvedený </a:t>
            </a:r>
            <a:r>
              <a:rPr lang="sk-SK" sz="3400" dirty="0" smtClean="0">
                <a:solidFill>
                  <a:srgbClr val="FF0000"/>
                </a:solidFill>
              </a:rPr>
              <a:t>korešpondenčný autor </a:t>
            </a:r>
            <a:r>
              <a:rPr lang="sk-SK" sz="3400" dirty="0" smtClean="0"/>
              <a:t>z príslušnej organizácie SAV – </a:t>
            </a:r>
            <a:r>
              <a:rPr lang="sk-SK" sz="3400" dirty="0" smtClean="0">
                <a:solidFill>
                  <a:srgbClr val="FF0000"/>
                </a:solidFill>
              </a:rPr>
              <a:t>koeficient 1,5. </a:t>
            </a:r>
          </a:p>
          <a:p>
            <a:pPr marL="0" indent="0">
              <a:buNone/>
            </a:pPr>
            <a:r>
              <a:rPr lang="sk-SK" dirty="0" smtClean="0"/>
              <a:t>*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i="1" dirty="0"/>
              <a:t>Údaje o </a:t>
            </a:r>
            <a:r>
              <a:rPr lang="sk-SK" i="1" dirty="0" err="1"/>
              <a:t>equally</a:t>
            </a:r>
            <a:r>
              <a:rPr lang="sk-SK" i="1" dirty="0"/>
              <a:t> </a:t>
            </a:r>
            <a:r>
              <a:rPr lang="sk-SK" i="1" dirty="0" err="1"/>
              <a:t>contributed</a:t>
            </a:r>
            <a:r>
              <a:rPr lang="sk-SK" i="1" dirty="0"/>
              <a:t> autoroch a </a:t>
            </a:r>
            <a:r>
              <a:rPr lang="sk-SK" i="1" dirty="0" smtClean="0"/>
              <a:t>korešpondenčných </a:t>
            </a:r>
            <a:r>
              <a:rPr lang="sk-SK" i="1" dirty="0"/>
              <a:t>autoroch zapisovali do ARL spracovatelia na ústavoch</a:t>
            </a:r>
            <a:r>
              <a:rPr lang="sk-SK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r>
              <a:rPr lang="sk-SK" sz="3400" dirty="0" err="1"/>
              <a:t>Kolaboračné</a:t>
            </a:r>
            <a:r>
              <a:rPr lang="sk-SK" sz="3400" dirty="0"/>
              <a:t> práce (ATLAS, ALICE, STAR) 1/10 </a:t>
            </a:r>
          </a:p>
          <a:p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73239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FF0000"/>
                </a:solidFill>
              </a:rPr>
              <a:t>I. oddelenie vied</a:t>
            </a:r>
            <a:br>
              <a:rPr lang="sk-SK" b="1" dirty="0">
                <a:solidFill>
                  <a:srgbClr val="FF0000"/>
                </a:solidFill>
              </a:rPr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/>
              <a:t>Citácie: 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Do súčtu citácií vedeckej organizácie SAV sa zaratúvajú všetky citácie za </a:t>
            </a:r>
            <a:r>
              <a:rPr lang="sk-SK" dirty="0" smtClean="0"/>
              <a:t>predchádzajúce dva roky (2020, 2021) v </a:t>
            </a:r>
            <a:r>
              <a:rPr lang="sk-SK" dirty="0"/>
              <a:t>citačných databázach WOS, SCOPUS a </a:t>
            </a:r>
            <a:r>
              <a:rPr lang="sk-SK" dirty="0" smtClean="0"/>
              <a:t>relevantných citačných </a:t>
            </a:r>
            <a:r>
              <a:rPr lang="sk-SK" dirty="0"/>
              <a:t>indexoch a databázach. Nezarátavajú sa citácie v publikáciách neregistrovaných v citačných indexoch a recenzie na práce autorov z organizácie. Celková suma citácií pre danú vedeckú organizáciu sa normalizuje na priemerný počet citácií vo vednom odbore organizácie, resp. na </a:t>
            </a:r>
            <a:r>
              <a:rPr lang="sk-SK" dirty="0" err="1"/>
              <a:t>váhovaný</a:t>
            </a:r>
            <a:r>
              <a:rPr lang="sk-SK" dirty="0"/>
              <a:t> priemer vo vedných odboroch, v ktorých organizácia vykonáva </a:t>
            </a:r>
            <a:r>
              <a:rPr lang="sk-SK" dirty="0" smtClean="0"/>
              <a:t>výskum.  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Každý ústav má priamo v metodike ten priemer uvedený.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9757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</TotalTime>
  <Words>2105</Words>
  <Application>Microsoft Office PowerPoint</Application>
  <PresentationFormat>Širokouhlá</PresentationFormat>
  <Paragraphs>189</Paragraphs>
  <Slides>34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Wingdings</vt:lpstr>
      <vt:lpstr>Motív Office</vt:lpstr>
      <vt:lpstr>Výkonové financovanie 2024</vt:lpstr>
      <vt:lpstr>Schvaľovanie: </vt:lpstr>
      <vt:lpstr> Suma finančných prostriedkov určená na výkonové financovanie v roku 2024  sa prerozdelí medzi OV podľa veľkostí mzdových fondov </vt:lpstr>
      <vt:lpstr>Výkonové parametre celkom: </vt:lpstr>
      <vt:lpstr>Výkonové financovanie 2024 (časť publikačná činnosť a ohlasy) </vt:lpstr>
      <vt:lpstr>ÚK SAV: </vt:lpstr>
      <vt:lpstr>I. oddelenie vied</vt:lpstr>
      <vt:lpstr> I. oddelenie vied </vt:lpstr>
      <vt:lpstr>I. oddelenie vied </vt:lpstr>
      <vt:lpstr>II. oddelenie vied </vt:lpstr>
      <vt:lpstr>II. oddelenie vied </vt:lpstr>
      <vt:lpstr>II. oddelenie vied </vt:lpstr>
      <vt:lpstr>I. a II. oddelenie vied </vt:lpstr>
      <vt:lpstr>III. oddelenie vied </vt:lpstr>
      <vt:lpstr>Váhovanie</vt:lpstr>
      <vt:lpstr>Váhovanie</vt:lpstr>
      <vt:lpstr>Váhovanie</vt:lpstr>
      <vt:lpstr>Citácie – všetky kategórie citácií v III.OV (okrem recenzií a kritík) </vt:lpstr>
      <vt:lpstr>KVARTIL– čo vyjadruje, kde ho hľadať? </vt:lpstr>
      <vt:lpstr>KVARTIL – čo vyjadruje, kde ho hľadať? </vt:lpstr>
      <vt:lpstr>KVARTIL – čo vyjadruje, kde ho hľadať? </vt:lpstr>
      <vt:lpstr>Prezentácia programu PowerPoint</vt:lpstr>
      <vt:lpstr>Prezentácia programu PowerPoint</vt:lpstr>
      <vt:lpstr>SJR</vt:lpstr>
      <vt:lpstr>SJR indikátor (metrika)</vt:lpstr>
      <vt:lpstr>Prezentácia programu PowerPoint</vt:lpstr>
      <vt:lpstr>Ak časopis nemá SJR best kvartil, ale práca je indexovaná v CCC, WoSCC alebo Scopus (ADC,ADD,ADM,ADN):</vt:lpstr>
      <vt:lpstr>DECIL (v kategórií SJR)  – čo vyjadruje, kde ho hľadať? </vt:lpstr>
      <vt:lpstr>Iné metriky – každá platforma má „svoje“</vt:lpstr>
      <vt:lpstr>Prezentácia programu PowerPoint</vt:lpstr>
      <vt:lpstr>Platforma WoS</vt:lpstr>
      <vt:lpstr>Prezentácia programu PowerPoint</vt:lpstr>
      <vt:lpstr>Platforma WoS a VFin – ESI Esential Science Indicators 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Výkonové financovanie  2018</dc:title>
  <dc:creator>A1</dc:creator>
  <cp:lastModifiedBy>Používateľ systému Windows</cp:lastModifiedBy>
  <cp:revision>88</cp:revision>
  <dcterms:created xsi:type="dcterms:W3CDTF">2018-03-12T11:02:15Z</dcterms:created>
  <dcterms:modified xsi:type="dcterms:W3CDTF">2024-07-04T10:21:20Z</dcterms:modified>
</cp:coreProperties>
</file>