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9" r:id="rId5"/>
    <p:sldId id="280" r:id="rId6"/>
    <p:sldId id="271" r:id="rId7"/>
    <p:sldId id="272" r:id="rId8"/>
    <p:sldId id="258" r:id="rId9"/>
    <p:sldId id="278" r:id="rId10"/>
    <p:sldId id="264" r:id="rId11"/>
    <p:sldId id="265" r:id="rId12"/>
    <p:sldId id="276" r:id="rId13"/>
    <p:sldId id="275" r:id="rId14"/>
    <p:sldId id="259" r:id="rId15"/>
    <p:sldId id="277" r:id="rId16"/>
    <p:sldId id="266" r:id="rId17"/>
    <p:sldId id="268" r:id="rId18"/>
    <p:sldId id="262" r:id="rId19"/>
    <p:sldId id="263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82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824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307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879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734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468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981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0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99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6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515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AF61-6BB9-45C5-BA34-336D18234A5A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26B4-1175-4A8F-9A03-8BD54808C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941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c\Downloads\sken310122135038-2.pdf" TargetMode="External"/><Relationship Id="rId2" Type="http://schemas.openxmlformats.org/officeDocument/2006/relationships/hyperlink" Target="http://www.sav.sk/php/download_doc.php?doc_no=504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lov-lex.sk/static/pdf/2020/397/ZZ_2020_397_20210101.pdf" TargetMode="External"/><Relationship Id="rId4" Type="http://schemas.openxmlformats.org/officeDocument/2006/relationships/hyperlink" Target="https://www.slov-lex.sk/static/pdf/2005/172/ZZ_2005_172_20220601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ms.crepc.sk/pokyny-crep%c4%8d-pre-vykazovacie-obdobie-2019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79401"/>
            <a:ext cx="9144000" cy="774699"/>
          </a:xfrm>
        </p:spPr>
        <p:txBody>
          <a:bodyPr>
            <a:noAutofit/>
          </a:bodyPr>
          <a:lstStyle/>
          <a:p>
            <a:r>
              <a:rPr lang="sk-SK" sz="3600" b="1" dirty="0" smtClean="0"/>
              <a:t>Evidencia publikačnej činnosti </a:t>
            </a:r>
            <a:r>
              <a:rPr lang="sk-SK" sz="3600" b="1" dirty="0" smtClean="0"/>
              <a:t>a </a:t>
            </a:r>
            <a:r>
              <a:rPr lang="sk-SK" sz="3600" b="1" dirty="0" smtClean="0"/>
              <a:t>ohlasov v SAV 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206500"/>
            <a:ext cx="9144000" cy="56515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k-SK" sz="2800" dirty="0"/>
              <a:t>i</a:t>
            </a:r>
            <a:r>
              <a:rPr lang="sk-SK" sz="2800" dirty="0" smtClean="0"/>
              <a:t>nterný predpis: </a:t>
            </a:r>
            <a:r>
              <a:rPr lang="sk-SK" sz="2800" b="1" dirty="0" smtClean="0">
                <a:solidFill>
                  <a:srgbClr val="FF0000"/>
                </a:solidFill>
              </a:rPr>
              <a:t>Smernica </a:t>
            </a:r>
            <a:r>
              <a:rPr lang="sk-SK" sz="2800" b="1" dirty="0">
                <a:solidFill>
                  <a:srgbClr val="FF0000"/>
                </a:solidFill>
              </a:rPr>
              <a:t>SAV č. 303/A/2015 </a:t>
            </a:r>
            <a:r>
              <a:rPr lang="sk-SK" sz="2800" b="1" dirty="0" smtClean="0">
                <a:solidFill>
                  <a:srgbClr val="FF0000"/>
                </a:solidFill>
              </a:rPr>
              <a:t>o </a:t>
            </a:r>
            <a:r>
              <a:rPr lang="sk-SK" sz="2800" b="1" dirty="0">
                <a:solidFill>
                  <a:srgbClr val="FF0000"/>
                </a:solidFill>
              </a:rPr>
              <a:t>evidencii </a:t>
            </a:r>
            <a:endParaRPr lang="sk-SK" sz="2800" b="1" dirty="0" smtClean="0">
              <a:solidFill>
                <a:srgbClr val="FF0000"/>
              </a:solidFill>
            </a:endParaRPr>
          </a:p>
          <a:p>
            <a:pPr algn="l"/>
            <a:r>
              <a:rPr lang="sk-SK" sz="2800" b="1" dirty="0" smtClean="0">
                <a:solidFill>
                  <a:srgbClr val="FF0000"/>
                </a:solidFill>
              </a:rPr>
              <a:t>a </a:t>
            </a:r>
            <a:r>
              <a:rPr lang="sk-SK" sz="2800" b="1" dirty="0">
                <a:solidFill>
                  <a:srgbClr val="FF0000"/>
                </a:solidFill>
              </a:rPr>
              <a:t>kategorizácií publikačnej činnosti a ohlasov </a:t>
            </a:r>
            <a:r>
              <a:rPr lang="pl-PL" sz="2800" dirty="0" smtClean="0"/>
              <a:t>(</a:t>
            </a:r>
            <a:r>
              <a:rPr lang="pl-PL" sz="2800" dirty="0"/>
              <a:t>účinná od 15. mája 2015) </a:t>
            </a:r>
            <a:endParaRPr lang="pl-PL" sz="2800" dirty="0" smtClean="0"/>
          </a:p>
          <a:p>
            <a:pPr algn="l"/>
            <a:r>
              <a:rPr lang="pl-PL" sz="2800" dirty="0">
                <a:solidFill>
                  <a:srgbClr val="00B0F0"/>
                </a:solidFill>
                <a:hlinkClick r:id="rId2"/>
              </a:rPr>
              <a:t>http://</a:t>
            </a:r>
            <a:r>
              <a:rPr lang="pl-PL" sz="2800" dirty="0" smtClean="0">
                <a:solidFill>
                  <a:srgbClr val="00B0F0"/>
                </a:solidFill>
                <a:hlinkClick r:id="rId2"/>
              </a:rPr>
              <a:t>www.sav.sk/php/download_doc.php?doc_no=5040</a:t>
            </a:r>
            <a:endParaRPr lang="pl-PL" sz="2800" dirty="0" smtClean="0">
              <a:solidFill>
                <a:srgbClr val="00B0F0"/>
              </a:solidFill>
            </a:endParaRPr>
          </a:p>
          <a:p>
            <a:pPr algn="l"/>
            <a:r>
              <a:rPr lang="pl-PL" sz="2800" dirty="0" smtClean="0"/>
              <a:t>a</a:t>
            </a:r>
            <a:r>
              <a:rPr lang="pl-PL" sz="2800" dirty="0" smtClean="0">
                <a:solidFill>
                  <a:srgbClr val="00B0F0"/>
                </a:solidFill>
              </a:rPr>
              <a:t> </a:t>
            </a:r>
            <a:r>
              <a:rPr lang="pl-PL" sz="2800" b="1" dirty="0">
                <a:solidFill>
                  <a:srgbClr val="FF0000"/>
                </a:solidFill>
              </a:rPr>
              <a:t>Dodatk č.1 </a:t>
            </a:r>
            <a:r>
              <a:rPr lang="pl-PL" sz="2800" dirty="0" smtClean="0"/>
              <a:t>k Smernici </a:t>
            </a:r>
            <a:r>
              <a:rPr lang="sk-SK" sz="2800" dirty="0"/>
              <a:t>SAV č. 303/A/2015 o evidencii </a:t>
            </a:r>
          </a:p>
          <a:p>
            <a:pPr algn="l"/>
            <a:r>
              <a:rPr lang="sk-SK" sz="2800" dirty="0"/>
              <a:t>a kategorizácií publikačnej činnosti a ohlasov </a:t>
            </a:r>
            <a:endParaRPr lang="sk-SK" sz="2800" dirty="0" smtClean="0"/>
          </a:p>
          <a:p>
            <a:pPr algn="l"/>
            <a:r>
              <a:rPr lang="pl-PL" sz="2800" dirty="0" smtClean="0">
                <a:hlinkClick r:id="rId3" action="ppaction://hlinkfile"/>
              </a:rPr>
              <a:t>file:///C:/Users/pc/Downloads/sken310122135038-2.pdf</a:t>
            </a:r>
            <a:endParaRPr lang="pl-PL" sz="2800" dirty="0" smtClean="0"/>
          </a:p>
          <a:p>
            <a:pPr algn="l"/>
            <a:endParaRPr lang="pl-PL" sz="2800" dirty="0" smtClean="0">
              <a:solidFill>
                <a:srgbClr val="00B0F0"/>
              </a:solidFill>
            </a:endParaRPr>
          </a:p>
          <a:p>
            <a:pPr algn="l"/>
            <a:r>
              <a:rPr lang="pl-PL" sz="2800" dirty="0"/>
              <a:t>v</a:t>
            </a:r>
            <a:r>
              <a:rPr lang="pl-PL" sz="2800" dirty="0" smtClean="0"/>
              <a:t>šeobecne </a:t>
            </a:r>
            <a:r>
              <a:rPr lang="pl-PL" sz="2800" dirty="0" smtClean="0"/>
              <a:t>záväzné predpisy: </a:t>
            </a:r>
          </a:p>
          <a:p>
            <a:pPr algn="l"/>
            <a:r>
              <a:rPr lang="sk-SK" sz="2800" b="1" dirty="0" smtClean="0"/>
              <a:t>- </a:t>
            </a:r>
            <a:r>
              <a:rPr lang="sk-SK" sz="2800" dirty="0" smtClean="0">
                <a:hlinkClick r:id="rId4"/>
              </a:rPr>
              <a:t>zákon </a:t>
            </a:r>
            <a:r>
              <a:rPr lang="sk-SK" sz="2800" dirty="0">
                <a:hlinkClick r:id="rId4"/>
              </a:rPr>
              <a:t>č. 172/2005 Z. z. o organizácii štátnej podpory výskumu a vývoja a o doplnení zákona č. 575/2001 Z. z. o organizácii činnosti vlády a organizácii ústrednej štátnej správy v znení neskorších </a:t>
            </a:r>
            <a:r>
              <a:rPr lang="sk-SK" sz="2800" dirty="0" smtClean="0">
                <a:hlinkClick r:id="rId4"/>
              </a:rPr>
              <a:t>predpisov </a:t>
            </a:r>
            <a:endParaRPr lang="pl-PL" sz="2800" dirty="0" smtClean="0"/>
          </a:p>
          <a:p>
            <a:pPr algn="l"/>
            <a:r>
              <a:rPr lang="sk-SK" sz="2800" b="1" dirty="0"/>
              <a:t>- </a:t>
            </a:r>
            <a:r>
              <a:rPr lang="sk-SK" sz="2800" dirty="0" smtClean="0">
                <a:hlinkClick r:id="rId5"/>
              </a:rPr>
              <a:t>vyhláška </a:t>
            </a:r>
            <a:r>
              <a:rPr lang="sk-SK" sz="2800" dirty="0">
                <a:hlinkClick r:id="rId5"/>
              </a:rPr>
              <a:t>MŠVVaŠ č. 397/2020 Z. z.  o centrálnom registri evidencie publikačnej činnosti a centrálnom registri evidencie umeleckej činnosti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2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/>
          <a:lstStyle/>
          <a:p>
            <a:r>
              <a:rPr lang="sk-SK" dirty="0" smtClean="0"/>
              <a:t>Odporúčame do pozornosti 3: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76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rgbClr val="FF0000"/>
                </a:solidFill>
              </a:rPr>
              <a:t>nezmenené vydania</a:t>
            </a:r>
            <a:r>
              <a:rPr lang="sk-SK" sz="3200" dirty="0" smtClean="0"/>
              <a:t>, preklady prác (</a:t>
            </a:r>
            <a:r>
              <a:rPr lang="sk-SK" sz="3200" dirty="0" smtClean="0">
                <a:solidFill>
                  <a:srgbClr val="FF0000"/>
                </a:solidFill>
              </a:rPr>
              <a:t>jazykové mutácie</a:t>
            </a:r>
            <a:r>
              <a:rPr lang="sk-SK" sz="3200" dirty="0" smtClean="0"/>
              <a:t>), ako aj </a:t>
            </a:r>
            <a:r>
              <a:rPr lang="sk-SK" sz="3200" dirty="0" smtClean="0">
                <a:solidFill>
                  <a:srgbClr val="FF0000"/>
                </a:solidFill>
              </a:rPr>
              <a:t>iné vydania </a:t>
            </a:r>
            <a:r>
              <a:rPr lang="sk-SK" sz="3200" dirty="0" smtClean="0"/>
              <a:t>tej istej práce sa </a:t>
            </a:r>
            <a:r>
              <a:rPr lang="sk-SK" sz="3200" dirty="0" smtClean="0">
                <a:solidFill>
                  <a:srgbClr val="FF0000"/>
                </a:solidFill>
              </a:rPr>
              <a:t>nevykazujú samostatne</a:t>
            </a:r>
            <a:r>
              <a:rPr lang="sk-SK" sz="3200" dirty="0" smtClean="0"/>
              <a:t>, ale len vo forme väzby na pôvodné vydanie (inak ide o duplicitu)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ak sú publikované </a:t>
            </a:r>
            <a:r>
              <a:rPr lang="sk-SK" sz="3200" dirty="0"/>
              <a:t>j</a:t>
            </a:r>
            <a:r>
              <a:rPr lang="sk-SK" sz="3200" dirty="0" smtClean="0"/>
              <a:t>azykové mutácie v jednom vykazovacom roku – autor rozhodne, ktorá sa bude vykazovať – </a:t>
            </a:r>
            <a:r>
              <a:rPr lang="sk-SK" sz="2200" dirty="0">
                <a:solidFill>
                  <a:srgbClr val="FF0000"/>
                </a:solidFill>
              </a:rPr>
              <a:t>(</a:t>
            </a:r>
            <a:r>
              <a:rPr lang="sk-SK" sz="2200" dirty="0" smtClean="0">
                <a:solidFill>
                  <a:srgbClr val="FF0000"/>
                </a:solidFill>
              </a:rPr>
              <a:t>nateraz)</a:t>
            </a:r>
            <a:r>
              <a:rPr lang="sk-SK" sz="3200" dirty="0" smtClean="0"/>
              <a:t> </a:t>
            </a:r>
            <a:r>
              <a:rPr lang="sk-SK" sz="2200" dirty="0" smtClean="0">
                <a:solidFill>
                  <a:srgbClr val="FF0000"/>
                </a:solidFill>
              </a:rPr>
              <a:t>dôležité pre výkonové financovanie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nevykazujeme </a:t>
            </a:r>
            <a:r>
              <a:rPr lang="sk-SK" sz="3200" dirty="0" smtClean="0">
                <a:solidFill>
                  <a:srgbClr val="FF0000"/>
                </a:solidFill>
              </a:rPr>
              <a:t>nevydané/nezverejnené </a:t>
            </a:r>
            <a:r>
              <a:rPr lang="sk-SK" sz="3200" dirty="0">
                <a:solidFill>
                  <a:srgbClr val="FF0000"/>
                </a:solidFill>
              </a:rPr>
              <a:t>práce (</a:t>
            </a:r>
            <a:r>
              <a:rPr lang="sk-SK" sz="3200" dirty="0" err="1">
                <a:solidFill>
                  <a:srgbClr val="FF0000"/>
                </a:solidFill>
              </a:rPr>
              <a:t>preprinty</a:t>
            </a:r>
            <a:r>
              <a:rPr lang="sk-SK" sz="3200" dirty="0">
                <a:solidFill>
                  <a:srgbClr val="FF0000"/>
                </a:solidFill>
              </a:rPr>
              <a:t>)</a:t>
            </a:r>
            <a:r>
              <a:rPr lang="sk-SK" sz="3200" dirty="0"/>
              <a:t>, pripravované, </a:t>
            </a:r>
            <a:r>
              <a:rPr lang="sk-SK" sz="3200" dirty="0" err="1" smtClean="0"/>
              <a:t>first</a:t>
            </a:r>
            <a:r>
              <a:rPr lang="sk-SK" sz="3200" dirty="0" smtClean="0"/>
              <a:t> </a:t>
            </a:r>
            <a:r>
              <a:rPr lang="sk-SK" sz="3200" dirty="0" err="1" smtClean="0"/>
              <a:t>wiev</a:t>
            </a:r>
            <a:r>
              <a:rPr lang="sk-SK" sz="3200" dirty="0" smtClean="0"/>
              <a:t>, </a:t>
            </a:r>
            <a:r>
              <a:rPr lang="sk-SK" sz="3200" dirty="0" err="1" smtClean="0"/>
              <a:t>first</a:t>
            </a:r>
            <a:r>
              <a:rPr lang="sk-SK" sz="3200" dirty="0" smtClean="0"/>
              <a:t> online, v tlači....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práce zverejnené spôsobom umožňujúcim  hromadný prístup (na internete), resp. elektronicky na hmotnom nosiči, môžu byť kategorizované ako tlačené, pokiaľ majú všetky potrebné parametre a všetky potrebné popisné údaje (ak ide len o „rukopis“ aspoň na 1 </a:t>
            </a:r>
            <a:r>
              <a:rPr lang="sk-SK" sz="3200" dirty="0" err="1" smtClean="0"/>
              <a:t>normorstranu</a:t>
            </a:r>
            <a:r>
              <a:rPr lang="sk-SK" sz="3200" dirty="0" smtClean="0"/>
              <a:t>, má kategóriu GHG)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všeobecne – pozor na duplicity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>
            <a:normAutofit/>
          </a:bodyPr>
          <a:lstStyle/>
          <a:p>
            <a:r>
              <a:rPr lang="sk-SK" dirty="0" smtClean="0"/>
              <a:t>Odporúčame do pozornosti 4: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6600" y="953030"/>
            <a:ext cx="11150600" cy="5735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Po publikovaní plného textu, pokiaľ predtým bol vytvorený záznam publikovaného abstraktu,  zostáva v databáze len záznam o plnom texte.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rgbClr val="FF0000"/>
                </a:solidFill>
              </a:rPr>
              <a:t>Ohlasy</a:t>
            </a:r>
            <a:r>
              <a:rPr lang="sk-SK" sz="3200" dirty="0" smtClean="0"/>
              <a:t> sa zapisujú k 1. vydaniu alebo  jazykovej mutácii; každá citácia sa vykazuje iba raz.  Ak je citácia vo </a:t>
            </a:r>
            <a:r>
              <a:rPr lang="sk-SK" sz="3200" dirty="0" err="1" smtClean="0"/>
              <a:t>WoSCC</a:t>
            </a:r>
            <a:r>
              <a:rPr lang="sk-SK" sz="3200" dirty="0" smtClean="0"/>
              <a:t>, a zároveň v </a:t>
            </a:r>
            <a:r>
              <a:rPr lang="sk-SK" sz="3200" dirty="0" err="1" smtClean="0"/>
              <a:t>Scopus</a:t>
            </a:r>
            <a:r>
              <a:rPr lang="sk-SK" sz="3200" dirty="0" smtClean="0"/>
              <a:t>, vykazuje sa iba raz.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rgbClr val="FF0000"/>
                </a:solidFill>
              </a:rPr>
              <a:t>Citácie v záverečných prácach </a:t>
            </a:r>
            <a:r>
              <a:rPr lang="sk-SK" sz="3200" dirty="0" smtClean="0"/>
              <a:t>a vo výskumných správach </a:t>
            </a:r>
            <a:r>
              <a:rPr lang="sk-SK" sz="3200" dirty="0" smtClean="0">
                <a:solidFill>
                  <a:srgbClr val="FF0000"/>
                </a:solidFill>
              </a:rPr>
              <a:t>sa nepovažujú </a:t>
            </a:r>
            <a:r>
              <a:rPr lang="sk-SK" sz="3200" dirty="0" smtClean="0"/>
              <a:t>za citácie.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u="sng" dirty="0" smtClean="0">
                <a:solidFill>
                  <a:srgbClr val="FF0000"/>
                </a:solidFill>
              </a:rPr>
              <a:t>Ak je publikovaná práca výstupom organizácie SAV, ohlasy na ňu sú ohlasmi organizácie SAV</a:t>
            </a:r>
            <a:r>
              <a:rPr lang="sk-SK" sz="3200" dirty="0" smtClean="0">
                <a:solidFill>
                  <a:srgbClr val="FF0000"/>
                </a:solidFill>
              </a:rPr>
              <a:t>, a to aj v prípade, že autor už v organizácii nepracuje</a:t>
            </a:r>
            <a:r>
              <a:rPr lang="sk-SK" sz="3200" dirty="0" smtClean="0"/>
              <a:t>.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0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>
            <a:normAutofit/>
          </a:bodyPr>
          <a:lstStyle/>
          <a:p>
            <a:r>
              <a:rPr lang="sk-SK" dirty="0" smtClean="0"/>
              <a:t>Odporúčame do pozornosti 5: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901700" y="953030"/>
            <a:ext cx="109855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</a:rPr>
              <a:t>Ohlasy kategórie 3.2 a 4.2</a:t>
            </a:r>
            <a:r>
              <a:rPr lang="sk-SK" sz="2800" b="1" dirty="0"/>
              <a:t> </a:t>
            </a:r>
            <a:r>
              <a:rPr lang="sk-SK" sz="2800" dirty="0"/>
              <a:t>(citácie z iných citačných databáz mimo </a:t>
            </a:r>
            <a:r>
              <a:rPr lang="sk-SK" sz="2800" dirty="0" err="1"/>
              <a:t>WoSCC</a:t>
            </a:r>
            <a:r>
              <a:rPr lang="sk-SK" sz="2800" dirty="0"/>
              <a:t> a </a:t>
            </a:r>
            <a:r>
              <a:rPr lang="sk-SK" sz="2800" dirty="0" err="1" smtClean="0"/>
              <a:t>Scopus</a:t>
            </a:r>
            <a:r>
              <a:rPr lang="sk-SK" sz="2800" dirty="0" smtClean="0"/>
              <a:t>: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 err="1" smtClean="0"/>
              <a:t>GoogleScholar</a:t>
            </a:r>
            <a:r>
              <a:rPr lang="sk-SK" sz="2800" dirty="0" smtClean="0"/>
              <a:t> </a:t>
            </a:r>
            <a:r>
              <a:rPr lang="sk-SK" sz="2800" dirty="0"/>
              <a:t>nie je citačná </a:t>
            </a:r>
            <a:r>
              <a:rPr lang="sk-SK" sz="2800" dirty="0" err="1"/>
              <a:t>datbáza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rgbClr val="FF0000"/>
                </a:solidFill>
              </a:rPr>
              <a:t>vedecké a odborné databázy </a:t>
            </a:r>
            <a:r>
              <a:rPr lang="sk-SK" sz="2800" dirty="0"/>
              <a:t>a </a:t>
            </a:r>
            <a:r>
              <a:rPr lang="sk-SK" sz="2800" dirty="0" err="1"/>
              <a:t>bibliogafie</a:t>
            </a:r>
            <a:r>
              <a:rPr lang="sk-SK" sz="2800" dirty="0"/>
              <a:t> (</a:t>
            </a:r>
            <a:r>
              <a:rPr lang="sk-SK" sz="2800" dirty="0" err="1"/>
              <a:t>Springer</a:t>
            </a:r>
            <a:r>
              <a:rPr lang="sk-SK" sz="2800" dirty="0"/>
              <a:t>, </a:t>
            </a:r>
            <a:r>
              <a:rPr lang="sk-SK" sz="2800" dirty="0" err="1"/>
              <a:t>Ebsco</a:t>
            </a:r>
            <a:r>
              <a:rPr lang="sk-SK" sz="2800" dirty="0"/>
              <a:t>, </a:t>
            </a:r>
            <a:r>
              <a:rPr lang="sk-SK" sz="2800" dirty="0" err="1"/>
              <a:t>ProQuest</a:t>
            </a:r>
            <a:r>
              <a:rPr lang="sk-SK" sz="2800" dirty="0"/>
              <a:t>, ... </a:t>
            </a:r>
            <a:r>
              <a:rPr lang="sk-SK" sz="2800" dirty="0">
                <a:solidFill>
                  <a:srgbClr val="FF0000"/>
                </a:solidFill>
              </a:rPr>
              <a:t>nie sú citačnými databázami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Citačná databáza musí registrovať citácie pre konkrétnu práci,  musí mať prepojené vzťahy citovanej a citujúcej práce, musí robiť citačné </a:t>
            </a:r>
            <a:r>
              <a:rPr lang="sk-SK" sz="2800" dirty="0" smtClean="0"/>
              <a:t>analýzy </a:t>
            </a:r>
            <a:r>
              <a:rPr lang="sk-SK" sz="2800" dirty="0" err="1" smtClean="0"/>
              <a:t>etc</a:t>
            </a:r>
            <a:r>
              <a:rPr lang="sk-SK" sz="2800" dirty="0" smtClean="0"/>
              <a:t>. 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 smtClean="0"/>
              <a:t>Niektoré vedné odbory a oblasti  </a:t>
            </a:r>
            <a:r>
              <a:rPr lang="sk-SK" sz="2800" dirty="0"/>
              <a:t>majú svoje citačné </a:t>
            </a:r>
            <a:r>
              <a:rPr lang="sk-SK" sz="2800" dirty="0" smtClean="0"/>
              <a:t>databázy    (Astronomický </a:t>
            </a:r>
            <a:r>
              <a:rPr lang="sk-SK" sz="2800" dirty="0"/>
              <a:t>ústav SAV – NASA ADS)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Citačné databázy mimo </a:t>
            </a:r>
            <a:r>
              <a:rPr lang="sk-SK" sz="2800" dirty="0" err="1"/>
              <a:t>WoSCC</a:t>
            </a:r>
            <a:r>
              <a:rPr lang="sk-SK" sz="2800" dirty="0"/>
              <a:t> (p. Web of </a:t>
            </a:r>
            <a:r>
              <a:rPr lang="sk-SK" sz="2800" dirty="0" err="1"/>
              <a:t>science</a:t>
            </a:r>
            <a:r>
              <a:rPr lang="sk-SK" sz="2800" dirty="0"/>
              <a:t>): </a:t>
            </a:r>
          </a:p>
          <a:p>
            <a:r>
              <a:rPr lang="sk-SK" sz="2800" u="sng" dirty="0"/>
              <a:t>BIOSIS </a:t>
            </a:r>
            <a:r>
              <a:rPr lang="sk-SK" sz="2800" u="sng" dirty="0" err="1"/>
              <a:t>Citation</a:t>
            </a:r>
            <a:r>
              <a:rPr lang="sk-SK" sz="2800" u="sng" dirty="0"/>
              <a:t> Index, </a:t>
            </a:r>
            <a:r>
              <a:rPr lang="sk-SK" sz="2800" u="sng" dirty="0" err="1"/>
              <a:t>Data</a:t>
            </a:r>
            <a:r>
              <a:rPr lang="sk-SK" sz="2800" u="sng" dirty="0"/>
              <a:t> </a:t>
            </a:r>
            <a:r>
              <a:rPr lang="sk-SK" sz="2800" u="sng" dirty="0" err="1"/>
              <a:t>Citation</a:t>
            </a:r>
            <a:r>
              <a:rPr lang="sk-SK" sz="2800" u="sng" dirty="0"/>
              <a:t> Index, KCI-</a:t>
            </a:r>
            <a:r>
              <a:rPr lang="sk-SK" sz="2800" u="sng" dirty="0" err="1"/>
              <a:t>Korean</a:t>
            </a:r>
            <a:r>
              <a:rPr lang="sk-SK" sz="2800" u="sng" dirty="0"/>
              <a:t> </a:t>
            </a:r>
            <a:r>
              <a:rPr lang="sk-SK" sz="2800" u="sng" dirty="0" err="1"/>
              <a:t>Journal</a:t>
            </a:r>
            <a:r>
              <a:rPr lang="sk-SK" sz="2800" u="sng" dirty="0"/>
              <a:t> </a:t>
            </a:r>
            <a:r>
              <a:rPr lang="sk-SK" sz="2800" u="sng" dirty="0" err="1"/>
              <a:t>Database</a:t>
            </a:r>
            <a:r>
              <a:rPr lang="sk-SK" sz="2800" u="sng" dirty="0"/>
              <a:t>, </a:t>
            </a:r>
            <a:r>
              <a:rPr lang="sk-SK" sz="2800" u="sng" dirty="0" err="1"/>
              <a:t>Russian</a:t>
            </a:r>
            <a:r>
              <a:rPr lang="sk-SK" sz="2800" u="sng" dirty="0"/>
              <a:t> </a:t>
            </a:r>
            <a:r>
              <a:rPr lang="sk-SK" sz="2800" u="sng" dirty="0" err="1"/>
              <a:t>Science</a:t>
            </a:r>
            <a:r>
              <a:rPr lang="sk-SK" sz="2800" u="sng" dirty="0"/>
              <a:t> </a:t>
            </a:r>
            <a:r>
              <a:rPr lang="sk-SK" sz="2800" u="sng" dirty="0" err="1"/>
              <a:t>Citation</a:t>
            </a:r>
            <a:r>
              <a:rPr lang="sk-SK" sz="2800" u="sng" dirty="0"/>
              <a:t> Index, </a:t>
            </a:r>
            <a:r>
              <a:rPr lang="sk-SK" sz="2800" u="sng" dirty="0" err="1"/>
              <a:t>SciELO</a:t>
            </a:r>
            <a:r>
              <a:rPr lang="sk-SK" sz="2800" u="sng" dirty="0"/>
              <a:t> </a:t>
            </a:r>
            <a:r>
              <a:rPr lang="sk-SK" sz="2800" u="sng" dirty="0" err="1"/>
              <a:t>citation</a:t>
            </a:r>
            <a:r>
              <a:rPr lang="sk-SK" sz="2800" u="sng" dirty="0"/>
              <a:t> Index, </a:t>
            </a:r>
            <a:r>
              <a:rPr lang="sk-SK" sz="2800" u="sng" dirty="0" err="1"/>
              <a:t>Zoological</a:t>
            </a:r>
            <a:r>
              <a:rPr lang="sk-SK" sz="2800" u="sng" dirty="0"/>
              <a:t> </a:t>
            </a:r>
            <a:r>
              <a:rPr lang="sk-SK" sz="2800" u="sng" dirty="0" err="1"/>
              <a:t>Record</a:t>
            </a:r>
            <a:r>
              <a:rPr lang="sk-SK" sz="2800" u="sng" dirty="0"/>
              <a:t>, </a:t>
            </a:r>
            <a:r>
              <a:rPr lang="sk-SK" sz="2800" u="sng" dirty="0" err="1"/>
              <a:t>Derwent</a:t>
            </a:r>
            <a:r>
              <a:rPr lang="sk-SK" sz="2800" u="sng" dirty="0"/>
              <a:t> </a:t>
            </a:r>
            <a:r>
              <a:rPr lang="sk-SK" sz="2800" u="sng" dirty="0" err="1"/>
              <a:t>Innovations</a:t>
            </a:r>
            <a:r>
              <a:rPr lang="sk-SK" sz="2800" u="sng" dirty="0"/>
              <a:t> Index</a:t>
            </a:r>
          </a:p>
        </p:txBody>
      </p:sp>
    </p:spTree>
    <p:extLst>
      <p:ext uri="{BB962C8B-B14F-4D97-AF65-F5344CB8AC3E}">
        <p14:creationId xmlns:p14="http://schemas.microsoft.com/office/powerpoint/2010/main" val="27158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>
            <a:normAutofit/>
          </a:bodyPr>
          <a:lstStyle/>
          <a:p>
            <a:r>
              <a:rPr lang="sk-SK" dirty="0" smtClean="0"/>
              <a:t>Odporúčame do pozornosti 6: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6600" y="953030"/>
            <a:ext cx="11150600" cy="5735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Vo VS sa </a:t>
            </a:r>
            <a:r>
              <a:rPr lang="sk-SK" sz="3200" b="1" dirty="0" smtClean="0">
                <a:solidFill>
                  <a:srgbClr val="FF0000"/>
                </a:solidFill>
              </a:rPr>
              <a:t>nevykazujú</a:t>
            </a:r>
            <a:r>
              <a:rPr lang="sk-SK" sz="3200" dirty="0" smtClean="0">
                <a:solidFill>
                  <a:srgbClr val="FF0000"/>
                </a:solidFill>
              </a:rPr>
              <a:t> práce s rokom vydania starším ako rok vykazovania</a:t>
            </a:r>
            <a:r>
              <a:rPr lang="sk-SK" sz="3200" dirty="0" smtClean="0"/>
              <a:t>, s výnimkou </a:t>
            </a:r>
            <a:r>
              <a:rPr lang="sk-SK" sz="3200" b="1" dirty="0" smtClean="0"/>
              <a:t>doplnkov za jeden predchádzajúci rok.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Pri ohlasoch platí to isté, ale ohlasy sa vykazujú s ročným oneskorením (vo VS </a:t>
            </a:r>
            <a:r>
              <a:rPr lang="sk-SK" sz="3200" dirty="0" smtClean="0"/>
              <a:t>2021 </a:t>
            </a:r>
            <a:r>
              <a:rPr lang="sk-SK" sz="3200" dirty="0" smtClean="0"/>
              <a:t>sú ohlasy za rok </a:t>
            </a:r>
            <a:r>
              <a:rPr lang="sk-SK" sz="3200" dirty="0" smtClean="0"/>
              <a:t>2020 </a:t>
            </a:r>
            <a:r>
              <a:rPr lang="sk-SK" sz="3200" dirty="0" smtClean="0"/>
              <a:t>+ doplnky </a:t>
            </a:r>
            <a:r>
              <a:rPr lang="sk-SK" sz="3200" dirty="0" smtClean="0"/>
              <a:t>2019). </a:t>
            </a:r>
            <a:endParaRPr lang="sk-SK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Autor spracovateľovi predkladá informáciu o rozsahu práce v AH vždy, keď je to relevantné pre daný druh dokumentu (monografia, monografická štúdia, kapitola...)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2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6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>
            <a:normAutofit/>
          </a:bodyPr>
          <a:lstStyle/>
          <a:p>
            <a:r>
              <a:rPr lang="sk-SK" dirty="0" smtClean="0"/>
              <a:t>Odporúčame do pozornosti 7: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953030"/>
            <a:ext cx="10515600" cy="5904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Vedecká monografia </a:t>
            </a:r>
            <a:r>
              <a:rPr lang="sk-SK" dirty="0" smtClean="0"/>
              <a:t>(maximálne 1 </a:t>
            </a:r>
            <a:r>
              <a:rPr lang="sk-SK" dirty="0"/>
              <a:t>– 3 autori</a:t>
            </a:r>
            <a:r>
              <a:rPr lang="sk-SK" dirty="0" smtClean="0"/>
              <a:t>) alebo </a:t>
            </a:r>
            <a:r>
              <a:rPr lang="sk-SK" dirty="0" smtClean="0">
                <a:solidFill>
                  <a:srgbClr val="FF0000"/>
                </a:solidFill>
              </a:rPr>
              <a:t>vedecká editovaná kniha =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 Pôvodná monotematická práca vedecko-objaviteľského charakteru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Musí </a:t>
            </a:r>
            <a:r>
              <a:rPr lang="sk-SK" dirty="0" smtClean="0"/>
              <a:t>prejsť </a:t>
            </a:r>
            <a:r>
              <a:rPr lang="sk-SK" dirty="0" smtClean="0">
                <a:solidFill>
                  <a:srgbClr val="FF0000"/>
                </a:solidFill>
              </a:rPr>
              <a:t>recenzným konaním </a:t>
            </a:r>
            <a:r>
              <a:rPr lang="sk-SK" u="sng" dirty="0" smtClean="0">
                <a:solidFill>
                  <a:srgbClr val="FF0000"/>
                </a:solidFill>
              </a:rPr>
              <a:t>dvoch recenzentov</a:t>
            </a:r>
            <a:r>
              <a:rPr lang="sk-SK" dirty="0" smtClean="0"/>
              <a:t>, ktorých mená musia byť v práci </a:t>
            </a:r>
            <a:r>
              <a:rPr lang="sk-SK" dirty="0" smtClean="0"/>
              <a:t>uvedené. </a:t>
            </a:r>
            <a:endParaRPr lang="sk-SK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Ak nie sú na práci uvedené mená recenzentov,  vydavateľ dokladuje recenzné konanie.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V prípade zahraničných vydavateľov nie je potrebné dokladovať recenzné konanie, pokiaľ je zahraničný vydavateľ v Zozname zahraničných vydavateľov, ktorí uskutočňujú recenzné konanie. </a:t>
            </a:r>
          </a:p>
          <a:p>
            <a:pPr marL="457200" lvl="1" indent="0">
              <a:buNone/>
            </a:pPr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cms.crepc.sk/pokyny-crep%c4%8d-pre-vykazovacie-obdobie-2019.aspx</a:t>
            </a:r>
            <a:endParaRPr lang="sk-SK" dirty="0" smtClean="0"/>
          </a:p>
          <a:p>
            <a:pPr marL="457200" lvl="1" indent="0">
              <a:buNone/>
            </a:pPr>
            <a:r>
              <a:rPr lang="sk-SK" sz="2800" dirty="0" smtClean="0"/>
              <a:t>Musí </a:t>
            </a:r>
            <a:r>
              <a:rPr lang="sk-SK" sz="2800" dirty="0"/>
              <a:t>mať rozsah strán </a:t>
            </a:r>
            <a:r>
              <a:rPr lang="sk-SK" sz="2800" dirty="0">
                <a:solidFill>
                  <a:srgbClr val="FF0000"/>
                </a:solidFill>
              </a:rPr>
              <a:t>aspoň 3 AH </a:t>
            </a:r>
            <a:r>
              <a:rPr lang="sk-SK" sz="2800" dirty="0"/>
              <a:t>(cca 60 strán). </a:t>
            </a:r>
            <a:r>
              <a:rPr lang="sk-SK" sz="2800" dirty="0" smtClean="0"/>
              <a:t>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sk-SK" sz="2800" dirty="0" smtClean="0"/>
              <a:t>Musí mať ISBN. Ak je viacero ISBN, teritorialita sa určuje prvým vydavateľom a prvým ISBN. </a:t>
            </a: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4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/>
          <a:lstStyle/>
          <a:p>
            <a:r>
              <a:rPr lang="sk-SK" dirty="0"/>
              <a:t>Tzv. „kolektívne monografie“ </a:t>
            </a:r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takýto typ dokumentu neexistuje, </a:t>
            </a:r>
            <a:r>
              <a:rPr lang="sk-SK" dirty="0" smtClean="0"/>
              <a:t>podľa Smernice SAV </a:t>
            </a:r>
            <a:r>
              <a:rPr lang="sk-SK" dirty="0"/>
              <a:t>je to </a:t>
            </a:r>
            <a:r>
              <a:rPr lang="sk-SK" dirty="0" smtClean="0"/>
              <a:t>v princípe vedecký </a:t>
            </a:r>
            <a:r>
              <a:rPr lang="sk-SK" dirty="0"/>
              <a:t>zborník, keďže kapitola (časť celku) má identifikovaného </a:t>
            </a:r>
            <a:r>
              <a:rPr lang="sk-SK" dirty="0" smtClean="0"/>
              <a:t>autora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spoluautorské </a:t>
            </a:r>
            <a:r>
              <a:rPr lang="sk-SK" dirty="0"/>
              <a:t>dielo je iné, než spojenie diel do jedného diela (vo vzťahu k spojeniu diel sa práve posudzuje rola editora, zostavovateľa)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/>
              <a:t>(Čo hovorí autorský zákon?)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v prípade, že všetci autori kapitol sú z jedného pracoviska, vo vzťahu k VS sa pripúšťa vykazovanie monografie AAA alebo AAB za ústav (s uvedením autorského podielu autorov), ale treba zamedziť duplicitnému vykazovaniu (kapitol; autorské kapitoly možno zapísať do databázy, ale „vylúčiť z vykazovania“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problém: </a:t>
            </a:r>
            <a:r>
              <a:rPr lang="sk-SK" i="1" dirty="0"/>
              <a:t>ako zapísať ohlas? </a:t>
            </a:r>
            <a:r>
              <a:rPr lang="sk-SK" i="1" dirty="0" smtClean="0"/>
              <a:t> </a:t>
            </a:r>
            <a:endParaRPr lang="sk-SK" i="1" dirty="0" smtClean="0"/>
          </a:p>
          <a:p>
            <a:pPr marL="0" indent="0">
              <a:buNone/>
            </a:pPr>
            <a:r>
              <a:rPr lang="sk-SK" i="1" dirty="0" smtClean="0"/>
              <a:t>ALE: </a:t>
            </a:r>
            <a:r>
              <a:rPr lang="sk-SK" dirty="0">
                <a:solidFill>
                  <a:srgbClr val="FF0000"/>
                </a:solidFill>
              </a:rPr>
              <a:t>vyhláška o CREPČ zaviedla pojem </a:t>
            </a:r>
            <a:r>
              <a:rPr lang="sk-SK" dirty="0" smtClean="0">
                <a:solidFill>
                  <a:srgbClr val="FF0000"/>
                </a:solidFill>
              </a:rPr>
              <a:t>„editovaná </a:t>
            </a:r>
            <a:r>
              <a:rPr lang="sk-SK" dirty="0">
                <a:solidFill>
                  <a:srgbClr val="FF0000"/>
                </a:solidFill>
              </a:rPr>
              <a:t>vedecká </a:t>
            </a:r>
            <a:r>
              <a:rPr lang="sk-SK" dirty="0" smtClean="0">
                <a:solidFill>
                  <a:srgbClr val="FF0000"/>
                </a:solidFill>
              </a:rPr>
              <a:t>kniha“</a:t>
            </a:r>
            <a:endParaRPr lang="sk-SK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98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4700" y="292100"/>
            <a:ext cx="10541000" cy="42068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Zákon č. 185/2015 Z. z. Autorský zákon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00100" y="838200"/>
            <a:ext cx="10515600" cy="6019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/>
              <a:t>§ 13 </a:t>
            </a:r>
            <a:r>
              <a:rPr lang="sk-SK" b="1" dirty="0" smtClean="0"/>
              <a:t>Autor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(1) </a:t>
            </a:r>
            <a:r>
              <a:rPr lang="sk-SK" dirty="0">
                <a:solidFill>
                  <a:srgbClr val="FF0000"/>
                </a:solidFill>
              </a:rPr>
              <a:t>Autor je fyzická osoba, ktorá dielo vytvorila</a:t>
            </a:r>
            <a:r>
              <a:rPr lang="sk-SK" dirty="0"/>
              <a:t>. </a:t>
            </a:r>
          </a:p>
          <a:p>
            <a:pPr marL="0" indent="0">
              <a:buNone/>
            </a:pPr>
            <a:r>
              <a:rPr lang="sk-SK" dirty="0"/>
              <a:t>(2) Fyzická osoba, ktorej meno, priezvisko alebo meno a priezvisko9) (ďalej len "meno") je uvedené na diele alebo vo vzťahu k dielu obvyklým spôsobom ako označenie autora, sa považuje za autora diela, ak nie je preukázaný opak. To platí aj vtedy, keď je dielo označené pseudonymom, ak nie sú nijaké pochybnosti o totožnosti autora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§ </a:t>
            </a:r>
            <a:r>
              <a:rPr lang="sk-SK" dirty="0"/>
              <a:t>7 </a:t>
            </a:r>
            <a:r>
              <a:rPr lang="sk-SK" b="1" dirty="0" smtClean="0"/>
              <a:t>Spojenie </a:t>
            </a:r>
            <a:r>
              <a:rPr lang="sk-SK" b="1" dirty="0"/>
              <a:t>diel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(1) So súhlasom autorov možno </a:t>
            </a:r>
            <a:r>
              <a:rPr lang="sk-SK" dirty="0">
                <a:solidFill>
                  <a:srgbClr val="FF0000"/>
                </a:solidFill>
              </a:rPr>
              <a:t>spojiť dve alebo viaceré </a:t>
            </a:r>
            <a:r>
              <a:rPr lang="sk-SK" u="sng" dirty="0">
                <a:solidFill>
                  <a:srgbClr val="FF0000"/>
                </a:solidFill>
              </a:rPr>
              <a:t>samostatné diela</a:t>
            </a:r>
            <a:r>
              <a:rPr lang="sk-SK" dirty="0">
                <a:solidFill>
                  <a:srgbClr val="FF0000"/>
                </a:solidFill>
              </a:rPr>
              <a:t> do jedného celku</a:t>
            </a:r>
            <a:r>
              <a:rPr lang="sk-SK" dirty="0"/>
              <a:t>, ktorý bude použitý spôsobom, v rozsahu a v čase podľa dohody autorov. </a:t>
            </a:r>
          </a:p>
          <a:p>
            <a:pPr marL="0" indent="0">
              <a:buNone/>
            </a:pPr>
            <a:r>
              <a:rPr lang="pl-PL" dirty="0"/>
              <a:t>(2) S dielami spojenými do jedného celku podľa odseku 1 nakladajú autori spoločne, ak nie je dohodnuté inak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sk-SK" dirty="0" smtClean="0"/>
              <a:t>§ </a:t>
            </a:r>
            <a:r>
              <a:rPr lang="sk-SK" dirty="0"/>
              <a:t>15 </a:t>
            </a:r>
            <a:r>
              <a:rPr lang="sk-SK" b="1" dirty="0" smtClean="0"/>
              <a:t>Spoluautorstvo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(1) </a:t>
            </a:r>
            <a:r>
              <a:rPr lang="sk-SK" dirty="0">
                <a:solidFill>
                  <a:srgbClr val="FF0000"/>
                </a:solidFill>
              </a:rPr>
              <a:t>Spoluautori </a:t>
            </a:r>
            <a:r>
              <a:rPr lang="sk-SK" dirty="0"/>
              <a:t>sú dvaja alebo viacerí autori, ktorí vytvorili tvorivou duševnou činnosťou </a:t>
            </a:r>
            <a:r>
              <a:rPr lang="sk-SK" u="sng" dirty="0" smtClean="0">
                <a:solidFill>
                  <a:srgbClr val="FF0000"/>
                </a:solidFill>
              </a:rPr>
              <a:t>jediné </a:t>
            </a:r>
            <a:r>
              <a:rPr lang="sk-SK" u="sng" dirty="0">
                <a:solidFill>
                  <a:srgbClr val="FF0000"/>
                </a:solidFill>
              </a:rPr>
              <a:t>dielo tak, že nie je možné od seba odlíšiť </a:t>
            </a:r>
            <a:r>
              <a:rPr lang="sk-SK" dirty="0"/>
              <a:t>tvorivé vklady jednotlivých autorov a </a:t>
            </a:r>
            <a:r>
              <a:rPr lang="sk-SK" u="sng" dirty="0">
                <a:solidFill>
                  <a:srgbClr val="FF0000"/>
                </a:solidFill>
              </a:rPr>
              <a:t>použiť ich ako samostatné diela. </a:t>
            </a:r>
          </a:p>
          <a:p>
            <a:pPr marL="0" indent="0">
              <a:buNone/>
            </a:pPr>
            <a:r>
              <a:rPr lang="sk-SK" dirty="0"/>
              <a:t>(2) Práva k dielu podľa odseku 1 patria všetkým spoluautorom spoločne a nerozdielne, ak sa spoluautori nedohodli písomne inak.</a:t>
            </a:r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964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0100" y="292100"/>
            <a:ext cx="10541000" cy="42068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Zákon č. 185/2015 Z. z. Autorský zákon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2800" y="838200"/>
            <a:ext cx="10515600" cy="601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/>
              <a:t>VŠEOBECNÉ USTANOVENIA </a:t>
            </a:r>
            <a:r>
              <a:rPr lang="sk-SK" dirty="0">
                <a:solidFill>
                  <a:srgbClr val="FF0000"/>
                </a:solidFill>
              </a:rPr>
              <a:t>O DATABÁZE </a:t>
            </a:r>
          </a:p>
          <a:p>
            <a:pPr marL="0" indent="0">
              <a:buNone/>
            </a:pPr>
            <a:r>
              <a:rPr lang="sk-SK" dirty="0"/>
              <a:t>§ 130 </a:t>
            </a:r>
          </a:p>
          <a:p>
            <a:pPr marL="0" indent="0">
              <a:buNone/>
            </a:pPr>
            <a:r>
              <a:rPr lang="sk-SK" dirty="0"/>
              <a:t>(1) </a:t>
            </a:r>
            <a:r>
              <a:rPr lang="sk-SK" dirty="0">
                <a:solidFill>
                  <a:srgbClr val="FF0000"/>
                </a:solidFill>
              </a:rPr>
              <a:t>Databázou je súbor navzájom nezávislých diel</a:t>
            </a:r>
            <a:r>
              <a:rPr lang="sk-SK" dirty="0"/>
              <a:t>, údajov alebo iných navzájom nezávislých materiálov systematicky alebo metodicky usporiadaných a jednotlivo prístupných elektronickými alebo inými prostriedkami bez ohľadu na formu jeho vyjadrenia. </a:t>
            </a:r>
          </a:p>
          <a:p>
            <a:pPr marL="0" indent="0">
              <a:buNone/>
            </a:pPr>
            <a:r>
              <a:rPr lang="sk-SK" dirty="0"/>
              <a:t>(2) Práva nositeľov práv k jednotlivým súčastiam databázy zostávajú zachované. 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AUTORSKÉ </a:t>
            </a:r>
            <a:r>
              <a:rPr lang="sk-SK" dirty="0"/>
              <a:t>PRÁVO K DATABÁZE </a:t>
            </a:r>
          </a:p>
          <a:p>
            <a:pPr marL="0" indent="0">
              <a:buNone/>
            </a:pPr>
            <a:r>
              <a:rPr lang="sk-SK" dirty="0"/>
              <a:t>§ 131 </a:t>
            </a:r>
          </a:p>
          <a:p>
            <a:pPr marL="0" indent="0">
              <a:buNone/>
            </a:pPr>
            <a:r>
              <a:rPr lang="sk-SK" dirty="0"/>
              <a:t>Ak je spôsob výberu alebo usporiadanie obsahu databázy výsledkom tvorivej duševnej činnosti autora, vzťahuje sa na túto databázu a jej autora primerane druhá časť tohto zákona, ak z § 132 až 140 nevyplýva inak; </a:t>
            </a:r>
            <a:r>
              <a:rPr lang="sk-SK" u="sng" dirty="0">
                <a:solidFill>
                  <a:srgbClr val="FF0000"/>
                </a:solidFill>
              </a:rPr>
              <a:t>databázou je najmä zborník</a:t>
            </a:r>
            <a:r>
              <a:rPr lang="sk-SK" u="sng" dirty="0"/>
              <a:t>, noviny, časopis, encyklopédia, </a:t>
            </a:r>
            <a:r>
              <a:rPr lang="sk-SK" u="sng" dirty="0">
                <a:solidFill>
                  <a:srgbClr val="FF0000"/>
                </a:solidFill>
              </a:rPr>
              <a:t>antológia</a:t>
            </a:r>
            <a:r>
              <a:rPr lang="sk-SK" u="sng" dirty="0"/>
              <a:t>, pásmo alebo výstava</a:t>
            </a:r>
            <a:r>
              <a:rPr lang="sk-SK" dirty="0"/>
              <a:t>. </a:t>
            </a:r>
          </a:p>
          <a:p>
            <a:pPr marL="0" indent="0">
              <a:buNone/>
            </a:pPr>
            <a:r>
              <a:rPr lang="sk-SK" dirty="0"/>
              <a:t>§ 132 </a:t>
            </a:r>
          </a:p>
          <a:p>
            <a:pPr marL="0" indent="0">
              <a:buNone/>
            </a:pPr>
            <a:r>
              <a:rPr lang="sk-SK" dirty="0"/>
              <a:t>Ak sa na tvorbe databázy podieľali dvaja alebo viacerí autori, uplatnia sa primerane ustanovenia tohto zákona o spoluautorstve.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26987" y="0"/>
            <a:ext cx="557213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490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/>
          <a:lstStyle/>
          <a:p>
            <a:r>
              <a:rPr lang="sk-SK" dirty="0" smtClean="0"/>
              <a:t>Odporúčame do pozornosti 8: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31900" y="953030"/>
            <a:ext cx="9596966" cy="5904970"/>
          </a:xfrm>
        </p:spPr>
        <p:txBody>
          <a:bodyPr>
            <a:normAutofit fontScale="85000" lnSpcReduction="20000"/>
          </a:bodyPr>
          <a:lstStyle/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sk-SK" sz="2800" b="1" dirty="0" smtClean="0">
                <a:solidFill>
                  <a:srgbClr val="FF0000"/>
                </a:solidFill>
              </a:rPr>
              <a:t>Kapitola/príspevok  </a:t>
            </a:r>
            <a:r>
              <a:rPr lang="sk-SK" sz="2800" dirty="0" smtClean="0"/>
              <a:t>v knižnej publikácii</a:t>
            </a:r>
            <a:endParaRPr lang="sk-SK" sz="2800" b="1" dirty="0" smtClean="0">
              <a:solidFill>
                <a:srgbClr val="FF0000"/>
              </a:solidFill>
            </a:endParaRPr>
          </a:p>
          <a:p>
            <a:pPr marL="0" indent="-457200">
              <a:buFont typeface="Wingdings" panose="05000000000000000000" pitchFamily="2" charset="2"/>
              <a:buChar char="Ø"/>
            </a:pPr>
            <a:r>
              <a:rPr lang="sk-SK" sz="3000" dirty="0" smtClean="0"/>
              <a:t> musí mať </a:t>
            </a:r>
            <a:r>
              <a:rPr lang="sk-SK" sz="3000" dirty="0" smtClean="0"/>
              <a:t>podľa Smernice SAV </a:t>
            </a:r>
            <a:r>
              <a:rPr lang="sk-SK" sz="3000" dirty="0" smtClean="0">
                <a:solidFill>
                  <a:srgbClr val="FF0000"/>
                </a:solidFill>
              </a:rPr>
              <a:t>aspoň </a:t>
            </a:r>
            <a:r>
              <a:rPr lang="sk-SK" sz="3000" dirty="0" smtClean="0">
                <a:solidFill>
                  <a:srgbClr val="FF0000"/>
                </a:solidFill>
              </a:rPr>
              <a:t>1 </a:t>
            </a:r>
            <a:r>
              <a:rPr lang="sk-SK" sz="3000" dirty="0" smtClean="0">
                <a:solidFill>
                  <a:srgbClr val="FF0000"/>
                </a:solidFill>
              </a:rPr>
              <a:t>AH </a:t>
            </a:r>
            <a:r>
              <a:rPr lang="sk-SK" sz="3000" i="1" dirty="0" smtClean="0"/>
              <a:t>(CREPČ nemá podmienku rozsahu), </a:t>
            </a:r>
            <a:r>
              <a:rPr lang="sk-SK" sz="3000" dirty="0" smtClean="0"/>
              <a:t>kniha</a:t>
            </a:r>
            <a:r>
              <a:rPr lang="sk-SK" sz="3000" dirty="0" smtClean="0"/>
              <a:t> </a:t>
            </a:r>
            <a:r>
              <a:rPr lang="sk-SK" sz="3000" dirty="0" smtClean="0"/>
              <a:t>vydavateľské údaje, ISBN</a:t>
            </a:r>
          </a:p>
          <a:p>
            <a:pPr marL="457200" lvl="1" indent="-45720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sk-SK" sz="2800" b="1" dirty="0" smtClean="0">
                <a:solidFill>
                  <a:srgbClr val="FF0000"/>
                </a:solidFill>
              </a:rPr>
              <a:t>Vedecké </a:t>
            </a:r>
            <a:r>
              <a:rPr lang="sk-SK" sz="2800" b="1" dirty="0">
                <a:solidFill>
                  <a:srgbClr val="FF0000"/>
                </a:solidFill>
              </a:rPr>
              <a:t>práce v časopisoch </a:t>
            </a:r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/>
              <a:t>uverejňujú originálne (pôvodné) výsledky vlastnej práce autora</a:t>
            </a:r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 smtClean="0"/>
              <a:t>časopis </a:t>
            </a:r>
            <a:r>
              <a:rPr lang="sk-SK" sz="2800" dirty="0"/>
              <a:t>má </a:t>
            </a:r>
            <a:r>
              <a:rPr lang="sk-SK" sz="2800" b="1" dirty="0"/>
              <a:t>ISSN</a:t>
            </a:r>
            <a:r>
              <a:rPr lang="sk-SK" sz="2800" dirty="0"/>
              <a:t> alebo iné štandardné </a:t>
            </a:r>
            <a:r>
              <a:rPr lang="sk-SK" sz="2800" dirty="0" smtClean="0"/>
              <a:t>číslo (ISBN)</a:t>
            </a:r>
            <a:endParaRPr lang="sk-SK" sz="2800" dirty="0"/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 smtClean="0"/>
              <a:t>zaradenie </a:t>
            </a:r>
            <a:r>
              <a:rPr lang="sk-SK" sz="2800" dirty="0"/>
              <a:t>vo </a:t>
            </a:r>
            <a:r>
              <a:rPr lang="sk-SK" sz="2800" dirty="0" err="1"/>
              <a:t>WoS</a:t>
            </a:r>
            <a:r>
              <a:rPr lang="sk-SK" sz="2800" dirty="0"/>
              <a:t> </a:t>
            </a:r>
            <a:r>
              <a:rPr lang="sk-SK" sz="2800" dirty="0" err="1"/>
              <a:t>Core</a:t>
            </a:r>
            <a:r>
              <a:rPr lang="sk-SK" sz="2800" dirty="0"/>
              <a:t> </a:t>
            </a:r>
            <a:r>
              <a:rPr lang="sk-SK" sz="2800" dirty="0" err="1"/>
              <a:t>Collection</a:t>
            </a:r>
            <a:r>
              <a:rPr lang="sk-SK" sz="2800" dirty="0"/>
              <a:t>, CCC a </a:t>
            </a:r>
            <a:r>
              <a:rPr lang="sk-SK" sz="2800" dirty="0" err="1"/>
              <a:t>Scopus</a:t>
            </a:r>
            <a:r>
              <a:rPr lang="sk-SK" sz="2800" dirty="0"/>
              <a:t> overujeme priamo v databázach, pričom </a:t>
            </a:r>
            <a:r>
              <a:rPr lang="sk-SK" sz="2800" dirty="0" err="1" smtClean="0">
                <a:solidFill>
                  <a:srgbClr val="FF0000"/>
                </a:solidFill>
              </a:rPr>
              <a:t>vyhľadatelný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>
                <a:solidFill>
                  <a:srgbClr val="FF0000"/>
                </a:solidFill>
              </a:rPr>
              <a:t>musí byť článok </a:t>
            </a:r>
            <a:r>
              <a:rPr lang="sk-SK" sz="2800" dirty="0"/>
              <a:t>(nestačí, že je indexovaný časopis)</a:t>
            </a:r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/>
              <a:t>IF sa preberá z JCR (</a:t>
            </a:r>
            <a:r>
              <a:rPr lang="sk-SK" sz="2800" dirty="0" smtClean="0"/>
              <a:t>import), SJR </a:t>
            </a:r>
            <a:r>
              <a:rPr lang="sk-SK" sz="2800" dirty="0"/>
              <a:t>zo </a:t>
            </a:r>
            <a:r>
              <a:rPr lang="sk-SK" sz="2800" dirty="0" err="1"/>
              <a:t>Scimago</a:t>
            </a:r>
            <a:r>
              <a:rPr lang="sk-SK" sz="2800" dirty="0"/>
              <a:t> (import</a:t>
            </a:r>
            <a:r>
              <a:rPr lang="sk-SK" sz="2800" dirty="0" smtClean="0"/>
              <a:t>) – </a:t>
            </a:r>
            <a:r>
              <a:rPr lang="sk-SK" sz="2800" dirty="0" smtClean="0">
                <a:solidFill>
                  <a:srgbClr val="FF0000"/>
                </a:solidFill>
              </a:rPr>
              <a:t>nedopisuje spracovateľ</a:t>
            </a:r>
            <a:endParaRPr lang="sk-SK" sz="2800" dirty="0">
              <a:solidFill>
                <a:srgbClr val="FF0000"/>
              </a:solidFill>
            </a:endParaRPr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/>
              <a:t>do záznamu preto musí byť dotiahnuté ID číslo z </a:t>
            </a:r>
            <a:r>
              <a:rPr lang="sk-SK" sz="2800" dirty="0" smtClean="0"/>
              <a:t>databáz a údaje o </a:t>
            </a:r>
            <a:r>
              <a:rPr lang="sk-SK" sz="2800" dirty="0" smtClean="0">
                <a:solidFill>
                  <a:srgbClr val="FF0000"/>
                </a:solidFill>
              </a:rPr>
              <a:t>správnom zdrojovom časopise</a:t>
            </a:r>
            <a:r>
              <a:rPr lang="sk-SK" sz="2800" dirty="0" smtClean="0"/>
              <a:t>, čísle a stránkovaní </a:t>
            </a:r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 smtClean="0"/>
              <a:t>články v slovenských časopisoch vydávaných v zahraničných vydavateľstvách sú domácimi článkami (národná agentúra ISSN)</a:t>
            </a:r>
          </a:p>
          <a:p>
            <a:pPr marL="1028700" lvl="2" indent="-5715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sk-SK" sz="2800" dirty="0" smtClean="0"/>
              <a:t>Ak je viac ISSN, teritorialita sa určuje prvým. </a:t>
            </a:r>
            <a:endParaRPr lang="sk-SK" sz="2800" dirty="0"/>
          </a:p>
          <a:p>
            <a:pPr marL="0" lvl="1" indent="0">
              <a:spcBef>
                <a:spcPts val="1000"/>
              </a:spcBef>
              <a:buNone/>
            </a:pPr>
            <a:endParaRPr lang="sk-SK" sz="3200" dirty="0"/>
          </a:p>
          <a:p>
            <a:pPr marL="457200" lvl="1" indent="0">
              <a:buNone/>
            </a:pPr>
            <a:endParaRPr lang="sk-SK" sz="2600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5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>
            <a:normAutofit/>
          </a:bodyPr>
          <a:lstStyle/>
          <a:p>
            <a:r>
              <a:rPr lang="sk-SK" dirty="0" smtClean="0"/>
              <a:t>Odporúčame do pozornosti 8: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3240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sk-SK" sz="2800" dirty="0" smtClean="0"/>
              <a:t> Vedecké práce </a:t>
            </a:r>
            <a:r>
              <a:rPr lang="sk-SK" sz="2800" dirty="0" smtClean="0">
                <a:solidFill>
                  <a:srgbClr val="FF0000"/>
                </a:solidFill>
              </a:rPr>
              <a:t>v nekonferenčných zborníkoch</a:t>
            </a:r>
          </a:p>
          <a:p>
            <a:pPr lvl="1">
              <a:buFontTx/>
              <a:buChar char="-"/>
            </a:pPr>
            <a:r>
              <a:rPr lang="sk-SK" sz="2800" dirty="0" smtClean="0"/>
              <a:t>zborník musí byť recenzovaný</a:t>
            </a:r>
          </a:p>
          <a:p>
            <a:pPr lvl="1">
              <a:buFontTx/>
              <a:buChar char="-"/>
            </a:pPr>
            <a:r>
              <a:rPr lang="sk-SK" sz="2800" dirty="0" smtClean="0"/>
              <a:t>(pokiaľ nie je recenzovaný, práca môže byť odborná)</a:t>
            </a:r>
          </a:p>
          <a:p>
            <a:pPr lvl="1">
              <a:buFontTx/>
              <a:buChar char="-"/>
            </a:pPr>
            <a:r>
              <a:rPr lang="sk-SK" sz="2800" dirty="0" smtClean="0">
                <a:solidFill>
                  <a:srgbClr val="FF0000"/>
                </a:solidFill>
              </a:rPr>
              <a:t>je to štandardný typ vedeckého dokumentu </a:t>
            </a:r>
          </a:p>
          <a:p>
            <a:pPr marL="457200" lvl="1" indent="0">
              <a:buNone/>
            </a:pPr>
            <a:endParaRPr lang="sk-SK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800" dirty="0">
                <a:solidFill>
                  <a:srgbClr val="FF0000"/>
                </a:solidFill>
              </a:rPr>
              <a:t> Konferenčné práce</a:t>
            </a:r>
          </a:p>
          <a:p>
            <a:pPr lvl="1">
              <a:buFontTx/>
              <a:buChar char="-"/>
            </a:pPr>
            <a:r>
              <a:rPr lang="sk-SK" sz="2800" dirty="0" smtClean="0"/>
              <a:t>sa </a:t>
            </a:r>
            <a:r>
              <a:rPr lang="sk-SK" sz="2800" dirty="0"/>
              <a:t>kategorizujú primárne ako príspevky </a:t>
            </a:r>
            <a:r>
              <a:rPr lang="sk-SK" sz="2800" dirty="0" smtClean="0"/>
              <a:t>z podujatia  </a:t>
            </a:r>
            <a:r>
              <a:rPr lang="sk-SK" sz="2800" dirty="0" smtClean="0"/>
              <a:t>(AFA, AFB, AFC, AFD) a </a:t>
            </a:r>
            <a:r>
              <a:rPr lang="sk-SK" sz="2800" dirty="0"/>
              <a:t>je dôležitý jej charakter (vedecká alebo odborná, domáca, </a:t>
            </a:r>
            <a:r>
              <a:rPr lang="sk-SK" sz="2800" dirty="0" smtClean="0"/>
              <a:t>zahraničná)</a:t>
            </a:r>
          </a:p>
          <a:p>
            <a:pPr lvl="1">
              <a:buFontTx/>
              <a:buChar char="-"/>
            </a:pPr>
            <a:r>
              <a:rPr lang="sk-SK" sz="2800" dirty="0" smtClean="0"/>
              <a:t>výnimkou </a:t>
            </a:r>
            <a:r>
              <a:rPr lang="sk-SK" sz="2800" dirty="0"/>
              <a:t>sú  len konferenčné príspevky, ktoré sú indexované v CCC, </a:t>
            </a:r>
            <a:r>
              <a:rPr lang="sk-SK" sz="2800" dirty="0" err="1"/>
              <a:t>WoS</a:t>
            </a:r>
            <a:r>
              <a:rPr lang="sk-SK" sz="2800" dirty="0"/>
              <a:t> CC a </a:t>
            </a:r>
            <a:r>
              <a:rPr lang="sk-SK" sz="2800" dirty="0" err="1"/>
              <a:t>Scopus</a:t>
            </a:r>
            <a:r>
              <a:rPr lang="sk-SK" sz="2800" dirty="0"/>
              <a:t>, ktoré </a:t>
            </a:r>
            <a:r>
              <a:rPr lang="sk-SK" sz="2800" b="1" dirty="0"/>
              <a:t>môžu mať </a:t>
            </a:r>
            <a:r>
              <a:rPr lang="sk-SK" sz="2800" dirty="0"/>
              <a:t>kategóriu zodpovedajúcu databáze, ak sú v nej </a:t>
            </a:r>
            <a:r>
              <a:rPr lang="sk-SK" sz="2800" dirty="0" err="1" smtClean="0"/>
              <a:t>vyhľadateľé</a:t>
            </a:r>
            <a:r>
              <a:rPr lang="sk-SK" sz="2800" dirty="0" smtClean="0"/>
              <a:t> </a:t>
            </a:r>
            <a:r>
              <a:rPr lang="sk-SK" sz="2800" dirty="0"/>
              <a:t>(ale nemusia, teda korektná je jaj kat. </a:t>
            </a:r>
            <a:r>
              <a:rPr lang="sk-SK" sz="2800" dirty="0" smtClean="0"/>
              <a:t>AFA, </a:t>
            </a:r>
            <a:r>
              <a:rPr lang="sk-SK" sz="2800" dirty="0"/>
              <a:t>AFB, AFC a AFD)</a:t>
            </a:r>
          </a:p>
          <a:p>
            <a:pPr marL="457200" lvl="1" indent="0">
              <a:buNone/>
            </a:pPr>
            <a:endParaRPr lang="sk-SK" sz="2800" dirty="0" smtClean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408"/>
          </a:xfrm>
        </p:spPr>
        <p:txBody>
          <a:bodyPr/>
          <a:lstStyle/>
          <a:p>
            <a:r>
              <a:rPr lang="sk-SK" dirty="0" smtClean="0"/>
              <a:t>Evidencia publikačnej činnosti a ohlasov: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34534"/>
            <a:ext cx="10515600" cy="54017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robí sa </a:t>
            </a:r>
            <a:r>
              <a:rPr lang="sk-SK" sz="3200" dirty="0" smtClean="0">
                <a:solidFill>
                  <a:srgbClr val="FF0000"/>
                </a:solidFill>
              </a:rPr>
              <a:t>v centrálnej databáze v SAV </a:t>
            </a:r>
            <a:r>
              <a:rPr lang="sk-SK" sz="3200" dirty="0" smtClean="0"/>
              <a:t>(knižničný softvér ARL), pričom za vkladanie údajov sú zodpovedné priamo ústavy SAV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princíp: raz vložiť, </a:t>
            </a:r>
            <a:r>
              <a:rPr lang="sk-SK" sz="3200" dirty="0" smtClean="0">
                <a:solidFill>
                  <a:srgbClr val="FF0000"/>
                </a:solidFill>
              </a:rPr>
              <a:t>opakovane využiť </a:t>
            </a:r>
            <a:r>
              <a:rPr lang="sk-SK" sz="3200" dirty="0" smtClean="0"/>
              <a:t>(na rôzne účely)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záznamy o prácach a ohlasoch sú autormi/ústavmi navzájom zdieľané, preto je </a:t>
            </a:r>
            <a:r>
              <a:rPr lang="sk-SK" sz="3200" dirty="0" smtClean="0">
                <a:solidFill>
                  <a:srgbClr val="FF0000"/>
                </a:solidFill>
              </a:rPr>
              <a:t>dôležité dodržiavať pri ich zápise smernicu </a:t>
            </a:r>
            <a:r>
              <a:rPr lang="sk-SK" sz="3200" dirty="0" smtClean="0"/>
              <a:t>a jednotnú </a:t>
            </a:r>
            <a:r>
              <a:rPr lang="sk-SK" sz="3200" dirty="0" smtClean="0">
                <a:solidFill>
                  <a:srgbClr val="FF0000"/>
                </a:solidFill>
              </a:rPr>
              <a:t>metodiku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časť údajov (napr. hodnotiace metriky časopisov) sú do databázy </a:t>
            </a:r>
            <a:r>
              <a:rPr lang="sk-SK" sz="3200" dirty="0" smtClean="0">
                <a:solidFill>
                  <a:srgbClr val="FF0000"/>
                </a:solidFill>
              </a:rPr>
              <a:t>importované automaticky</a:t>
            </a:r>
            <a:r>
              <a:rPr lang="sk-SK" sz="3200" dirty="0" smtClean="0"/>
              <a:t>, pričom import je korektný, len keď je záznam zapísaný bez chýb, so správnymi (a podľa možnosti všetkými)  ISSN, s úplnými </a:t>
            </a:r>
            <a:r>
              <a:rPr lang="sk-SK" sz="3200" dirty="0" err="1" smtClean="0"/>
              <a:t>lokačnými</a:t>
            </a:r>
            <a:r>
              <a:rPr lang="sk-SK" sz="3200" dirty="0" smtClean="0"/>
              <a:t> údajmi, hlavne rokom vydania</a:t>
            </a:r>
            <a:endParaRPr lang="sk-SK" sz="3200" dirty="0"/>
          </a:p>
        </p:txBody>
      </p:sp>
      <p:sp>
        <p:nvSpPr>
          <p:cNvPr id="4" name="Obdĺžnik 3"/>
          <p:cNvSpPr/>
          <p:nvPr/>
        </p:nvSpPr>
        <p:spPr>
          <a:xfrm>
            <a:off x="44777" y="0"/>
            <a:ext cx="723461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0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7600" y="365125"/>
            <a:ext cx="10236200" cy="752475"/>
          </a:xfrm>
        </p:spPr>
        <p:txBody>
          <a:bodyPr/>
          <a:lstStyle/>
          <a:p>
            <a:r>
              <a:rPr lang="sk-SK" b="1" dirty="0"/>
              <a:t>Iné súvislosti</a:t>
            </a:r>
            <a:r>
              <a:rPr lang="sk-SK" b="1" dirty="0" smtClean="0"/>
              <a:t>: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44600" y="1117600"/>
            <a:ext cx="10617200" cy="5499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i="1" dirty="0" smtClean="0">
                <a:solidFill>
                  <a:srgbClr val="FF0000"/>
                </a:solidFill>
              </a:rPr>
              <a:t>Centrálny register publikačnej činnosti (CREPČ</a:t>
            </a:r>
            <a:r>
              <a:rPr lang="sk-SK" b="1" i="1" dirty="0" smtClean="0">
                <a:solidFill>
                  <a:srgbClr val="FF0000"/>
                </a:solidFill>
              </a:rPr>
              <a:t>)</a:t>
            </a:r>
            <a:r>
              <a:rPr lang="sk-SK" i="1" dirty="0" smtClean="0"/>
              <a:t>, </a:t>
            </a:r>
            <a:r>
              <a:rPr lang="sk-SK" dirty="0" smtClean="0"/>
              <a:t>do ktorého </a:t>
            </a:r>
            <a:r>
              <a:rPr lang="sk-SK" dirty="0" smtClean="0"/>
              <a:t>majú od 1.6.2022 prispievať aj </a:t>
            </a:r>
            <a:r>
              <a:rPr lang="sk-SK" dirty="0" smtClean="0"/>
              <a:t>verejné </a:t>
            </a:r>
            <a:r>
              <a:rPr lang="sk-SK" dirty="0" smtClean="0"/>
              <a:t>výskumné inštitúcie, eviduje publikačnú činnosť podľa toho, kde je autor zamestnaný, pričom jednu publikáciu môže autor vykazovať len pre jedno pracovisko (zvyčajne pre VŠ, kde má 100%ný úväzok).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Rozdiel: </a:t>
            </a:r>
            <a:r>
              <a:rPr lang="sk-SK" dirty="0" smtClean="0"/>
              <a:t>Princíp </a:t>
            </a:r>
            <a:r>
              <a:rPr lang="sk-SK" dirty="0" smtClean="0"/>
              <a:t>evidencie publikačnej činnosti </a:t>
            </a:r>
            <a:r>
              <a:rPr lang="sk-SK" dirty="0" smtClean="0"/>
              <a:t>v SAV (správne</a:t>
            </a:r>
            <a:r>
              <a:rPr lang="sk-SK" dirty="0" smtClean="0"/>
              <a:t>) vychádza z toho, </a:t>
            </a:r>
            <a:r>
              <a:rPr lang="sk-SK" b="1" dirty="0" smtClean="0">
                <a:solidFill>
                  <a:srgbClr val="FF0000"/>
                </a:solidFill>
              </a:rPr>
              <a:t>čo je uvedené na dokumente</a:t>
            </a:r>
            <a:r>
              <a:rPr lang="sk-SK" dirty="0" smtClean="0"/>
              <a:t>, čiže či je na dokumente  uvedená afiliácia pracoviska SAV.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Schválená Osnova výročnej správy organizácie SAV (dlhé roky) ukladá, že: </a:t>
            </a:r>
            <a:r>
              <a:rPr lang="sk-SK" b="1" dirty="0" smtClean="0">
                <a:solidFill>
                  <a:srgbClr val="FF0000"/>
                </a:solidFill>
              </a:rPr>
              <a:t>„</a:t>
            </a:r>
            <a:r>
              <a:rPr lang="sk-SK" b="1" i="1" dirty="0">
                <a:solidFill>
                  <a:srgbClr val="FF0000"/>
                </a:solidFill>
              </a:rPr>
              <a:t>Evidujú len tie práce zamestnancov a doktorandov, v ktorých je uvedená afiliácia k </a:t>
            </a:r>
            <a:r>
              <a:rPr lang="sk-SK" b="1" i="1" dirty="0" smtClean="0">
                <a:solidFill>
                  <a:srgbClr val="FF0000"/>
                </a:solidFill>
              </a:rPr>
              <a:t>organizácii.</a:t>
            </a:r>
            <a:r>
              <a:rPr lang="sk-SK" b="1" dirty="0" smtClean="0">
                <a:solidFill>
                  <a:srgbClr val="FF0000"/>
                </a:solidFill>
              </a:rPr>
              <a:t>“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1430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9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V CREPČ duplicita, </a:t>
            </a:r>
            <a:r>
              <a:rPr lang="sk-SK" sz="2800" dirty="0" err="1"/>
              <a:t>Staněk</a:t>
            </a:r>
            <a:r>
              <a:rPr lang="sk-SK" sz="2800" dirty="0"/>
              <a:t> a Vašková vykazujú za EU BA. Afiliácia v publikácii je len na EÚ SAV. Takže nie je chyba na strane spracovateľa EÚ SAV. </a:t>
            </a:r>
            <a:br>
              <a:rPr lang="sk-SK" sz="2800" dirty="0"/>
            </a:br>
            <a:endParaRPr lang="sk-SK" sz="28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511300"/>
            <a:ext cx="9982200" cy="5461000"/>
          </a:xfrm>
        </p:spPr>
      </p:pic>
    </p:spTree>
    <p:extLst>
      <p:ext uri="{BB962C8B-B14F-4D97-AF65-F5344CB8AC3E}">
        <p14:creationId xmlns:p14="http://schemas.microsoft.com/office/powerpoint/2010/main" val="32518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Autofit/>
          </a:bodyPr>
          <a:lstStyle/>
          <a:p>
            <a:r>
              <a:rPr lang="sk-SK" sz="3200" dirty="0" smtClean="0"/>
              <a:t>Duplicita: </a:t>
            </a:r>
            <a:r>
              <a:rPr lang="sk-SK" sz="3200" dirty="0"/>
              <a:t>v CREPČ vykázané 100% za Trnavskú univerzitu. Uvedený projekt VEGA a o autorovi obe pracoviská. </a:t>
            </a:r>
            <a:br>
              <a:rPr lang="sk-SK" sz="3200" dirty="0"/>
            </a:br>
            <a:endParaRPr lang="sk-SK" sz="32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041400"/>
            <a:ext cx="9220200" cy="5816599"/>
          </a:xfrm>
        </p:spPr>
      </p:pic>
    </p:spTree>
    <p:extLst>
      <p:ext uri="{BB962C8B-B14F-4D97-AF65-F5344CB8AC3E}">
        <p14:creationId xmlns:p14="http://schemas.microsoft.com/office/powerpoint/2010/main" val="289741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7600" y="365125"/>
            <a:ext cx="10236200" cy="752475"/>
          </a:xfrm>
        </p:spPr>
        <p:txBody>
          <a:bodyPr/>
          <a:lstStyle/>
          <a:p>
            <a:r>
              <a:rPr lang="sk-SK" b="1" dirty="0"/>
              <a:t>Iné súvislosti</a:t>
            </a:r>
            <a:r>
              <a:rPr lang="sk-SK" b="1" dirty="0" smtClean="0"/>
              <a:t>: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44600" y="1117600"/>
            <a:ext cx="10617200" cy="5499100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>
                <a:solidFill>
                  <a:srgbClr val="FF0000"/>
                </a:solidFill>
              </a:rPr>
              <a:t>Z Etického kódexu SAV </a:t>
            </a:r>
            <a:r>
              <a:rPr lang="sk-SK" dirty="0" smtClean="0"/>
              <a:t>(v znení dodatku zo 14.6.2018):</a:t>
            </a:r>
          </a:p>
          <a:p>
            <a:pPr marL="0" indent="0">
              <a:buNone/>
            </a:pPr>
            <a:r>
              <a:rPr lang="sk-SK" dirty="0" smtClean="0"/>
              <a:t>I.5. „Zamestnanci nevykonávajú iné pracovné aktivity, ktoré bránia riadnemu plneniu povinností v SAV a pri viacerých pracovných pomeroch deklarujú, ktorý z nich je kľúčový pre ich vedecko-výskumnú činnosť.“</a:t>
            </a:r>
          </a:p>
          <a:p>
            <a:pPr marL="0" indent="0">
              <a:buNone/>
            </a:pPr>
            <a:r>
              <a:rPr lang="sk-SK" b="1" dirty="0" smtClean="0"/>
              <a:t>III.4. </a:t>
            </a:r>
            <a:r>
              <a:rPr lang="sk-SK" b="1" u="sng" dirty="0" smtClean="0">
                <a:solidFill>
                  <a:srgbClr val="FF0000"/>
                </a:solidFill>
              </a:rPr>
              <a:t>„Pri publikovaní výsledkov výskumu sú výskumní pracovníci povinní uvádzať pracovisko, na ktorom výsledky dosiahli.“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FF0000"/>
                </a:solidFill>
              </a:rPr>
              <a:t>	</a:t>
            </a:r>
            <a:r>
              <a:rPr lang="sk-SK" sz="1800" b="1" dirty="0" smtClean="0"/>
              <a:t>Etická komisia má požiadavku, aby sa zamedzilo dvojitému vykazovaniu jednej práce (na VŠ a v SAV). </a:t>
            </a:r>
            <a:endParaRPr lang="sk-SK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 smtClean="0"/>
              <a:t>III.5. „Výskumní pracovníci nepublikujú pochybným spôsobom a nevyužívajú nedôveryhodné publikačné platformy, ako napríklad tzv. predátorské časopisy.“ (</a:t>
            </a:r>
            <a:r>
              <a:rPr lang="sk-SK" sz="1800" dirty="0" smtClean="0"/>
              <a:t>poznámka – ponúkame informačný seminár</a:t>
            </a:r>
            <a:r>
              <a:rPr lang="sk-SK" dirty="0" smtClean="0"/>
              <a:t>)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4699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50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/>
          <a:lstStyle/>
          <a:p>
            <a:r>
              <a:rPr lang="sk-SK" dirty="0" smtClean="0"/>
              <a:t>Odporúčame do pozornosti 1: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3938" y="1282700"/>
            <a:ext cx="11233262" cy="540596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400" dirty="0" smtClean="0"/>
              <a:t>Ako výstup pracoviska sa vykazuje práca, na ktorej je ako </a:t>
            </a:r>
            <a:r>
              <a:rPr lang="sk-SK" sz="3400" dirty="0" smtClean="0">
                <a:solidFill>
                  <a:srgbClr val="FF0000"/>
                </a:solidFill>
              </a:rPr>
              <a:t>afiliácia pracoviska autora uvedený </a:t>
            </a:r>
            <a:r>
              <a:rPr lang="sk-SK" sz="3400" u="sng" dirty="0" smtClean="0">
                <a:solidFill>
                  <a:srgbClr val="FF0000"/>
                </a:solidFill>
              </a:rPr>
              <a:t>NÁZOV PRACOVISKA SAV</a:t>
            </a:r>
            <a:r>
              <a:rPr lang="sk-SK" sz="3400" dirty="0" smtClean="0"/>
              <a:t>. (</a:t>
            </a:r>
            <a:r>
              <a:rPr lang="sk-SK" sz="3400" i="1" dirty="0" smtClean="0"/>
              <a:t>Výnimočne, </a:t>
            </a:r>
            <a:r>
              <a:rPr lang="sk-SK" sz="3400" i="1" dirty="0" smtClean="0"/>
              <a:t>t. j. ojedinele, ak </a:t>
            </a:r>
            <a:r>
              <a:rPr lang="sk-SK" sz="3400" i="1" dirty="0" smtClean="0"/>
              <a:t>na práci nie je uvedená žiadna afiliácia, ale štatutár rozhodne, že práca vznikla na pracovisku</a:t>
            </a:r>
            <a:r>
              <a:rPr lang="sk-SK" sz="3400" dirty="0" smtClean="0"/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400" dirty="0" smtClean="0"/>
              <a:t>Práca </a:t>
            </a:r>
            <a:r>
              <a:rPr lang="sk-SK" sz="3400" u="sng" dirty="0"/>
              <a:t>s cudzou afiliáciou </a:t>
            </a:r>
            <a:r>
              <a:rPr lang="sk-SK" sz="3400" dirty="0"/>
              <a:t>môže byť zapísaná do databázy, ale </a:t>
            </a:r>
            <a:r>
              <a:rPr lang="sk-SK" sz="3400" dirty="0" smtClean="0"/>
              <a:t>bez zápisu pracoviska SAV pri mene autora, a </a:t>
            </a:r>
            <a:r>
              <a:rPr lang="sk-SK" sz="3400" dirty="0" smtClean="0"/>
              <a:t>nesmie sa </a:t>
            </a:r>
            <a:r>
              <a:rPr lang="sk-SK" sz="3400" dirty="0"/>
              <a:t>v</a:t>
            </a:r>
            <a:r>
              <a:rPr lang="sk-SK" sz="3400" dirty="0" smtClean="0"/>
              <a:t>ykazovať za pracovis</a:t>
            </a:r>
            <a:r>
              <a:rPr lang="sk-SK" sz="3400" dirty="0" smtClean="0"/>
              <a:t>ko SAV.</a:t>
            </a:r>
            <a:endParaRPr lang="sk-SK" sz="3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400" i="1" dirty="0" smtClean="0">
                <a:solidFill>
                  <a:srgbClr val="FF0000"/>
                </a:solidFill>
              </a:rPr>
              <a:t>Uvedenie </a:t>
            </a:r>
            <a:r>
              <a:rPr lang="sk-SK" sz="3400" i="1" dirty="0">
                <a:solidFill>
                  <a:srgbClr val="FF0000"/>
                </a:solidFill>
              </a:rPr>
              <a:t>vydavateľa sa nepovažuje za uvedenie afiliácie autora. </a:t>
            </a:r>
            <a:endParaRPr lang="sk-SK" sz="3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400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/>
              <a:t>Autori </a:t>
            </a:r>
            <a:r>
              <a:rPr lang="sk-SK" sz="3200" dirty="0"/>
              <a:t>z viacerých organizácií SAV sa pri zaraďovaní do kategórie musia zhodnúť/dohodnúť. </a:t>
            </a:r>
          </a:p>
          <a:p>
            <a:pPr marL="0" indent="0">
              <a:buNone/>
            </a:pPr>
            <a:endParaRPr lang="sk-SK" sz="3400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2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Kategorizácia publikačných výstupov: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rgbClr val="FF0000"/>
                </a:solidFill>
              </a:rPr>
              <a:t>zatrieďuje</a:t>
            </a:r>
            <a:r>
              <a:rPr lang="sk-SK" sz="3200" dirty="0" smtClean="0"/>
              <a:t> publikované práce </a:t>
            </a:r>
            <a:r>
              <a:rPr lang="sk-SK" sz="3200" i="1" dirty="0" smtClean="0">
                <a:solidFill>
                  <a:srgbClr val="00B0F0"/>
                </a:solidFill>
              </a:rPr>
              <a:t>na vstupe </a:t>
            </a:r>
            <a:r>
              <a:rPr lang="sk-SK" sz="3200" dirty="0" smtClean="0"/>
              <a:t>do systému do skupín podľa istých kritérií (prevažne formálnych), ktoré definuje predpis, ale sama o sebe neurčuje ich hodnotu (kvalitu)</a:t>
            </a:r>
          </a:p>
          <a:p>
            <a:pPr marL="0" indent="0">
              <a:buNone/>
            </a:pPr>
            <a:r>
              <a:rPr lang="sk-SK" sz="3200" i="1" dirty="0" smtClean="0">
                <a:solidFill>
                  <a:srgbClr val="00B050"/>
                </a:solidFill>
              </a:rPr>
              <a:t>Odporúčame, aby autor/vydavateľ kritériá poznal ešte v etape pred publikovaním práce; je to dôležité hlavne pri grafickej úprave monografie.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rgbClr val="FF0000"/>
                </a:solidFill>
              </a:rPr>
              <a:t>hodnotenie samotnej práce sa určuje </a:t>
            </a:r>
            <a:r>
              <a:rPr lang="sk-SK" sz="3200" i="1" dirty="0" smtClean="0">
                <a:solidFill>
                  <a:srgbClr val="00B0F0"/>
                </a:solidFill>
              </a:rPr>
              <a:t>na výstupe </a:t>
            </a:r>
            <a:r>
              <a:rPr lang="sk-SK" sz="3200" dirty="0" smtClean="0">
                <a:solidFill>
                  <a:srgbClr val="FF0000"/>
                </a:solidFill>
              </a:rPr>
              <a:t>zo systému </a:t>
            </a:r>
            <a:r>
              <a:rPr lang="sk-SK" sz="3200" dirty="0" smtClean="0"/>
              <a:t>(váha publikácie), pričom pravidlá určí hodnotiteľ. </a:t>
            </a:r>
            <a:endParaRPr lang="sk-SK" sz="3200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6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2200" y="152400"/>
            <a:ext cx="10515600" cy="800630"/>
          </a:xfrm>
        </p:spPr>
        <p:txBody>
          <a:bodyPr>
            <a:normAutofit/>
          </a:bodyPr>
          <a:lstStyle/>
          <a:p>
            <a:r>
              <a:rPr lang="sk-SK" dirty="0" smtClean="0"/>
              <a:t>Odporúčame do pozornosti 2: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3938" y="953030"/>
            <a:ext cx="11233262" cy="57356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400" dirty="0">
                <a:solidFill>
                  <a:srgbClr val="FF0000"/>
                </a:solidFill>
              </a:rPr>
              <a:t>Nezamieňať rolu </a:t>
            </a:r>
            <a:r>
              <a:rPr lang="sk-SK" sz="3400" b="1" dirty="0">
                <a:solidFill>
                  <a:srgbClr val="FF0000"/>
                </a:solidFill>
              </a:rPr>
              <a:t>autora </a:t>
            </a:r>
            <a:r>
              <a:rPr lang="sk-SK" sz="3400" dirty="0">
                <a:solidFill>
                  <a:srgbClr val="FF0000"/>
                </a:solidFill>
              </a:rPr>
              <a:t>a iných rolí</a:t>
            </a:r>
            <a:r>
              <a:rPr lang="sk-SK" sz="3400" dirty="0"/>
              <a:t>, napr. editora/zostavovateľa, prekladateľa, </a:t>
            </a:r>
            <a:r>
              <a:rPr lang="sk-SK" sz="3400" dirty="0" smtClean="0"/>
              <a:t>redaktora... (pričom </a:t>
            </a:r>
            <a:r>
              <a:rPr lang="sk-SK" sz="3400" dirty="0"/>
              <a:t>vedecký redaktor sa nepovažuje za </a:t>
            </a:r>
            <a:r>
              <a:rPr lang="sk-SK" sz="3400" dirty="0" smtClean="0"/>
              <a:t>zostavovateľa). </a:t>
            </a:r>
            <a:r>
              <a:rPr lang="sk-SK" sz="3400" dirty="0">
                <a:solidFill>
                  <a:srgbClr val="FF0000"/>
                </a:solidFill>
              </a:rPr>
              <a:t>Editor má byť označený ako editor, zostavovateľ</a:t>
            </a:r>
            <a:r>
              <a:rPr lang="sk-SK" sz="3400" dirty="0"/>
              <a:t>. Potom sa zostavená publikácia s menom editora kategorizuje ako FAI. (Pôsobenie v redakčných radách časopisov nie je predmetom bibliografickej registrácie.)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400" dirty="0" smtClean="0"/>
              <a:t>Nie </a:t>
            </a:r>
            <a:r>
              <a:rPr lang="sk-SK" sz="3400" dirty="0"/>
              <a:t>je prípustné vykázať za pracovisko duplicitne </a:t>
            </a:r>
            <a:r>
              <a:rPr lang="sk-SK" sz="3400" dirty="0" smtClean="0"/>
              <a:t>monografiu (editovanú knihu) ako </a:t>
            </a:r>
            <a:r>
              <a:rPr lang="sk-SK" sz="3400" dirty="0"/>
              <a:t>celok v kategórii AAA alebo AAB, a zároveň rozpis kapitol. </a:t>
            </a:r>
            <a:r>
              <a:rPr lang="sk-SK" sz="3400" b="1" u="sng" dirty="0">
                <a:solidFill>
                  <a:srgbClr val="FF0000"/>
                </a:solidFill>
              </a:rPr>
              <a:t>Pokiaľ sú kapitoly autorizované, vykazujú sa kapitoly</a:t>
            </a:r>
            <a:r>
              <a:rPr lang="sk-SK" sz="3400" dirty="0">
                <a:solidFill>
                  <a:srgbClr val="FF0000"/>
                </a:solidFill>
              </a:rPr>
              <a:t> </a:t>
            </a:r>
            <a:r>
              <a:rPr lang="sk-SK" sz="3400" dirty="0"/>
              <a:t>(+ celok </a:t>
            </a:r>
            <a:r>
              <a:rPr lang="sk-SK" sz="3400" dirty="0" smtClean="0"/>
              <a:t>pre zostavovateľa ako FAI). </a:t>
            </a:r>
            <a:endParaRPr lang="sk-SK" sz="3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/>
              <a:t>Pri</a:t>
            </a:r>
            <a:r>
              <a:rPr lang="sk-SK" sz="3600" dirty="0">
                <a:solidFill>
                  <a:srgbClr val="FF0000"/>
                </a:solidFill>
              </a:rPr>
              <a:t> spoluautoroch </a:t>
            </a:r>
            <a:r>
              <a:rPr lang="sk-SK" sz="3600" dirty="0"/>
              <a:t>sa </a:t>
            </a:r>
            <a:r>
              <a:rPr lang="sk-SK" sz="3600" dirty="0" smtClean="0"/>
              <a:t>uvádza </a:t>
            </a:r>
            <a:r>
              <a:rPr lang="sk-SK" sz="3600" dirty="0"/>
              <a:t>percentuálny autorský podiel, (pokiaľ ho neuvediete, v prípade exportu do CREPČ sa rozpočíta matematicky). </a:t>
            </a:r>
          </a:p>
          <a:p>
            <a:pPr marL="0" indent="0">
              <a:buNone/>
            </a:pPr>
            <a:endParaRPr lang="sk-SK" sz="3400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0"/>
            <a:ext cx="65393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 rot="16200000">
            <a:off x="-2942231" y="3059638"/>
            <a:ext cx="64972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EVIDENCIA PUBLIKAČNEJ ČINNOSTI</a:t>
            </a:r>
            <a:endParaRPr lang="sk-SK" sz="2800" b="1" cap="none" spc="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34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1984</Words>
  <Application>Microsoft Office PowerPoint</Application>
  <PresentationFormat>Širokouhlá</PresentationFormat>
  <Paragraphs>137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Motív Office</vt:lpstr>
      <vt:lpstr>Evidencia publikačnej činnosti a ohlasov v SAV </vt:lpstr>
      <vt:lpstr>Evidencia publikačnej činnosti a ohlasov:</vt:lpstr>
      <vt:lpstr>Iné súvislosti: </vt:lpstr>
      <vt:lpstr>V CREPČ duplicita, Staněk a Vašková vykazujú za EU BA. Afiliácia v publikácii je len na EÚ SAV. Takže nie je chyba na strane spracovateľa EÚ SAV.  </vt:lpstr>
      <vt:lpstr>Duplicita: v CREPČ vykázané 100% za Trnavskú univerzitu. Uvedený projekt VEGA a o autorovi obe pracoviská.  </vt:lpstr>
      <vt:lpstr>Iné súvislosti: </vt:lpstr>
      <vt:lpstr>Odporúčame do pozornosti 1:</vt:lpstr>
      <vt:lpstr>Kategorizácia publikačných výstupov:</vt:lpstr>
      <vt:lpstr>Odporúčame do pozornosti 2:</vt:lpstr>
      <vt:lpstr>Odporúčame do pozornosti 3:</vt:lpstr>
      <vt:lpstr>Odporúčame do pozornosti 4:</vt:lpstr>
      <vt:lpstr>Odporúčame do pozornosti 5:</vt:lpstr>
      <vt:lpstr>Odporúčame do pozornosti 6:</vt:lpstr>
      <vt:lpstr>Odporúčame do pozornosti 7:</vt:lpstr>
      <vt:lpstr>Tzv. „kolektívne monografie“ </vt:lpstr>
      <vt:lpstr>Zákon č. 185/2015 Z. z. Autorský zákon</vt:lpstr>
      <vt:lpstr>Zákon č. 185/2015 Z. z. Autorský zákon</vt:lpstr>
      <vt:lpstr>Odporúčame do pozornosti 8:</vt:lpstr>
      <vt:lpstr>Odporúčame do pozornosti 8: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Evidencia publikačnej činnosti  a ohlasov v SAV</dc:title>
  <dc:creator>A1</dc:creator>
  <cp:lastModifiedBy>Používateľ systému Windows</cp:lastModifiedBy>
  <cp:revision>76</cp:revision>
  <dcterms:created xsi:type="dcterms:W3CDTF">2017-03-29T09:57:21Z</dcterms:created>
  <dcterms:modified xsi:type="dcterms:W3CDTF">2022-11-04T11:32:03Z</dcterms:modified>
</cp:coreProperties>
</file>