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4" r:id="rId4"/>
    <p:sldId id="269" r:id="rId5"/>
    <p:sldId id="258" r:id="rId6"/>
    <p:sldId id="272" r:id="rId7"/>
    <p:sldId id="290" r:id="rId8"/>
    <p:sldId id="291" r:id="rId9"/>
    <p:sldId id="273" r:id="rId10"/>
    <p:sldId id="275" r:id="rId11"/>
    <p:sldId id="274" r:id="rId12"/>
    <p:sldId id="268" r:id="rId13"/>
    <p:sldId id="259" r:id="rId14"/>
    <p:sldId id="260" r:id="rId15"/>
    <p:sldId id="293" r:id="rId16"/>
    <p:sldId id="292" r:id="rId17"/>
    <p:sldId id="294" r:id="rId18"/>
    <p:sldId id="266" r:id="rId19"/>
    <p:sldId id="261" r:id="rId20"/>
    <p:sldId id="279" r:id="rId21"/>
    <p:sldId id="280" r:id="rId22"/>
    <p:sldId id="281" r:id="rId23"/>
    <p:sldId id="282" r:id="rId24"/>
    <p:sldId id="284" r:id="rId25"/>
    <p:sldId id="285" r:id="rId26"/>
    <p:sldId id="288" r:id="rId27"/>
    <p:sldId id="289" r:id="rId28"/>
    <p:sldId id="287" r:id="rId29"/>
    <p:sldId id="295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CID" id="{09CF02E7-FF9B-41C9-9536-EA7E512981A6}">
          <p14:sldIdLst>
            <p14:sldId id="270"/>
            <p14:sldId id="271"/>
            <p14:sldId id="264"/>
            <p14:sldId id="269"/>
            <p14:sldId id="258"/>
            <p14:sldId id="272"/>
            <p14:sldId id="290"/>
            <p14:sldId id="291"/>
            <p14:sldId id="273"/>
            <p14:sldId id="275"/>
            <p14:sldId id="274"/>
            <p14:sldId id="268"/>
            <p14:sldId id="259"/>
            <p14:sldId id="260"/>
            <p14:sldId id="293"/>
            <p14:sldId id="292"/>
            <p14:sldId id="294"/>
            <p14:sldId id="266"/>
            <p14:sldId id="261"/>
            <p14:sldId id="279"/>
            <p14:sldId id="280"/>
            <p14:sldId id="281"/>
            <p14:sldId id="282"/>
            <p14:sldId id="284"/>
            <p14:sldId id="285"/>
            <p14:sldId id="288"/>
            <p14:sldId id="289"/>
            <p14:sldId id="287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30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345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24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409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0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78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78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812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60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67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010F-2A17-4D91-B14C-EB5445D22426}" type="datetimeFigureOut">
              <a:rPr lang="sk-SK" smtClean="0"/>
              <a:t>16. 3. 2023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F20D-ADEF-4AF8-802F-422260FCD1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14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rcid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464" y="448533"/>
            <a:ext cx="10490200" cy="1325563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92D050"/>
                </a:solidFill>
              </a:rPr>
              <a:t>Identifikátory pre vedcov 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6187" y="1791368"/>
            <a:ext cx="10109200" cy="4939632"/>
          </a:xfrm>
        </p:spPr>
        <p:txBody>
          <a:bodyPr>
            <a:noAutofit/>
          </a:bodyPr>
          <a:lstStyle/>
          <a:p>
            <a:r>
              <a:rPr lang="sk-SK" sz="2400" dirty="0" smtClean="0"/>
              <a:t>bežná </a:t>
            </a:r>
            <a:r>
              <a:rPr lang="sk-SK" sz="2400" dirty="0"/>
              <a:t>prax: </a:t>
            </a:r>
            <a:r>
              <a:rPr lang="sk-SK" sz="2400" dirty="0" smtClean="0"/>
              <a:t>zhoda mena rôznych autorov - menovci (aj v rámci odboru alebo pracoviska), zmena </a:t>
            </a:r>
            <a:r>
              <a:rPr lang="sk-SK" sz="2400" dirty="0"/>
              <a:t>priezviska, pôsobiska, afiliácie </a:t>
            </a:r>
            <a:r>
              <a:rPr lang="sk-SK" sz="2400" dirty="0" smtClean="0"/>
              <a:t>pracoviska.... často </a:t>
            </a:r>
            <a:r>
              <a:rPr lang="sk-SK" sz="2400" dirty="0"/>
              <a:t>nie je jednoduché jednoznačne priradiť výstupy a aktivity ku konkrétnemu autorovi</a:t>
            </a:r>
          </a:p>
          <a:p>
            <a:r>
              <a:rPr lang="sk-SK" sz="2400" dirty="0" smtClean="0"/>
              <a:t>jedinečný </a:t>
            </a:r>
            <a:r>
              <a:rPr lang="sk-SK" sz="2400" dirty="0"/>
              <a:t>identifikátor umožňuje </a:t>
            </a:r>
            <a:r>
              <a:rPr lang="sk-SK" sz="2400" dirty="0">
                <a:solidFill>
                  <a:srgbClr val="92D050"/>
                </a:solidFill>
              </a:rPr>
              <a:t>jednoznačné priradenie výstupov konkrétnemu</a:t>
            </a:r>
            <a:r>
              <a:rPr lang="sk-SK" sz="2400" dirty="0"/>
              <a:t> vedeckému /akademickému </a:t>
            </a:r>
            <a:r>
              <a:rPr lang="sk-SK" sz="2400" dirty="0" smtClean="0">
                <a:solidFill>
                  <a:srgbClr val="92D050"/>
                </a:solidFill>
              </a:rPr>
              <a:t>pracovníkovi </a:t>
            </a:r>
            <a:r>
              <a:rPr lang="sk-SK" sz="2400" dirty="0" smtClean="0"/>
              <a:t>(pokiaľ je v online prostredí </a:t>
            </a:r>
            <a:r>
              <a:rPr lang="sk-SK" sz="2400" dirty="0" smtClean="0">
                <a:solidFill>
                  <a:srgbClr val="92D050"/>
                </a:solidFill>
              </a:rPr>
              <a:t>správne naviazaná práca k autorovi</a:t>
            </a:r>
            <a:r>
              <a:rPr lang="sk-SK" sz="2400" dirty="0" smtClean="0"/>
              <a:t>) </a:t>
            </a:r>
            <a:endParaRPr lang="sk-SK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Problém: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každá databáza má vlastný identifikátor (</a:t>
            </a:r>
            <a:r>
              <a:rPr lang="sk-SK" sz="2400" dirty="0" err="1" smtClean="0"/>
              <a:t>WoS</a:t>
            </a:r>
            <a:r>
              <a:rPr lang="sk-SK" sz="2400" dirty="0" smtClean="0"/>
              <a:t> – </a:t>
            </a:r>
            <a:r>
              <a:rPr lang="sk-SK" sz="2400" dirty="0" err="1" smtClean="0"/>
              <a:t>ResaercherID</a:t>
            </a:r>
            <a:r>
              <a:rPr lang="sk-SK" sz="2400" dirty="0" smtClean="0"/>
              <a:t>, </a:t>
            </a:r>
            <a:r>
              <a:rPr lang="sk-SK" sz="2400" dirty="0" err="1" smtClean="0"/>
              <a:t>Scopus</a:t>
            </a:r>
            <a:r>
              <a:rPr lang="sk-SK" sz="2400" dirty="0" smtClean="0"/>
              <a:t> </a:t>
            </a:r>
            <a:r>
              <a:rPr lang="sk-SK" sz="2400" dirty="0" err="1" smtClean="0"/>
              <a:t>AutorsID</a:t>
            </a:r>
            <a:r>
              <a:rPr lang="sk-SK" sz="2400" dirty="0" smtClean="0"/>
              <a:t>...... ARL – číslo publikačnej autority... </a:t>
            </a:r>
          </a:p>
          <a:p>
            <a:pPr marL="0" indent="0">
              <a:buNone/>
            </a:pPr>
            <a:r>
              <a:rPr lang="sk-SK" sz="2400" dirty="0" smtClean="0"/>
              <a:t>ALE: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existujú aj univerzálne identifikátory – </a:t>
            </a:r>
            <a:r>
              <a:rPr lang="sk-SK" sz="2400" dirty="0" smtClean="0">
                <a:solidFill>
                  <a:srgbClr val="92D050"/>
                </a:solidFill>
              </a:rPr>
              <a:t>ORCID </a:t>
            </a:r>
            <a:r>
              <a:rPr lang="en-US" sz="2400" dirty="0">
                <a:solidFill>
                  <a:srgbClr val="92D050"/>
                </a:solidFill>
              </a:rPr>
              <a:t>(Open Researcher and Contributor ID) </a:t>
            </a:r>
            <a:endParaRPr lang="sk-SK" sz="2400" dirty="0">
              <a:solidFill>
                <a:srgbClr val="92D05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6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2" y="0"/>
            <a:ext cx="8920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Vytvorený profil možno po prihlásení sa do neho </a:t>
            </a:r>
            <a:r>
              <a:rPr lang="sk-SK" b="1" dirty="0" smtClean="0">
                <a:solidFill>
                  <a:srgbClr val="FF0000"/>
                </a:solidFill>
              </a:rPr>
              <a:t>editovať</a:t>
            </a:r>
            <a:r>
              <a:rPr lang="sk-SK" b="1" dirty="0" smtClean="0"/>
              <a:t>. 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3" y="1543464"/>
            <a:ext cx="8661514" cy="5191443"/>
          </a:xfrm>
        </p:spPr>
      </p:pic>
    </p:spTree>
    <p:extLst>
      <p:ext uri="{BB962C8B-B14F-4D97-AF65-F5344CB8AC3E}">
        <p14:creationId xmlns:p14="http://schemas.microsoft.com/office/powerpoint/2010/main" val="416923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73" y="311373"/>
            <a:ext cx="4304477" cy="2652879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9" y="174213"/>
            <a:ext cx="5142722" cy="4384131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56" y="3058784"/>
            <a:ext cx="4540709" cy="38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360863" y="175318"/>
            <a:ext cx="9144000" cy="820737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A3CD37"/>
                </a:solidFill>
              </a:rPr>
              <a:t>Vkladanie príspevkov/publikácií do </a:t>
            </a:r>
            <a:r>
              <a:rPr lang="en-US" sz="4000" b="1" dirty="0" smtClean="0">
                <a:solidFill>
                  <a:srgbClr val="A3CD37"/>
                </a:solidFill>
              </a:rPr>
              <a:t>ORC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ID</a:t>
            </a:r>
            <a:endParaRPr lang="sk-SK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360863" y="1160585"/>
            <a:ext cx="10447206" cy="546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Pridávanie prác / Works</a:t>
            </a:r>
            <a:endParaRPr lang="sk-SK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ORCID profil pre vedca má fungovať ako univerzálna platforma, takže odporúčame pridávanie prác realizovať </a:t>
            </a:r>
            <a:r>
              <a:rPr lang="sk-S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prvom rade</a:t>
            </a:r>
            <a:r>
              <a:rPr lang="sk-S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tým spôsobom, že si ich vedec dotiahne (importuje) z iných systémov – predovšetkým zo </a:t>
            </a:r>
            <a:r>
              <a:rPr lang="sk-SK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scientometrických</a:t>
            </a:r>
            <a:r>
              <a:rPr lang="sk-S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databáz  </a:t>
            </a:r>
            <a:r>
              <a:rPr lang="sk-SK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sk-S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WoS</a:t>
            </a:r>
            <a:r>
              <a:rPr lang="sk-SK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 tomu je potrebné, aby aj na týchto platformách mal vedec svoje identifikátory (profily), ktoré sa s ORCID účtom spárujú, a následne je možné realizovať automatickú výmenu údajov medzi systémami navzájom. 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sz="half" idx="1"/>
          </p:nvPr>
        </p:nvSpPr>
        <p:spPr>
          <a:xfrm>
            <a:off x="629554" y="1436365"/>
            <a:ext cx="4355976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sz="2700" dirty="0" smtClean="0"/>
              <a:t>Pod nastaveniami profilu je i položka WORKS, cez ktorú možno pridávať jednotlivé práce z rôznych databáz a to automaticky. Na začiatku je ale potrebné prelinkovať databázu s</a:t>
            </a:r>
          </a:p>
          <a:p>
            <a:pPr marL="457200" lvl="1" indent="0">
              <a:buNone/>
            </a:pPr>
            <a:r>
              <a:rPr lang="sk-SK" sz="2700" dirty="0" err="1" smtClean="0"/>
              <a:t>ORCIDom</a:t>
            </a:r>
            <a:r>
              <a:rPr lang="sk-SK" sz="2700" dirty="0" smtClean="0"/>
              <a:t>. Proces si vyžaduje aj registráciu v tej ktorej databáze. </a:t>
            </a:r>
            <a:endParaRPr lang="sk-SK" sz="2700" dirty="0"/>
          </a:p>
          <a:p>
            <a:pPr lvl="1" algn="l"/>
            <a:endParaRPr lang="sk-SK" sz="2700" dirty="0"/>
          </a:p>
          <a:p>
            <a:pPr lvl="1" algn="l"/>
            <a:endParaRPr lang="sk-SK" sz="2700" dirty="0"/>
          </a:p>
          <a:p>
            <a:pPr lvl="1" algn="l"/>
            <a:endParaRPr lang="sk-SK" sz="2700" dirty="0"/>
          </a:p>
          <a:p>
            <a:pPr marL="914400" lvl="1" indent="-457200"/>
            <a:endParaRPr lang="sk-SK" sz="2700" dirty="0"/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752600" y="311373"/>
            <a:ext cx="91440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rgbClr val="A3CD37"/>
                </a:solidFill>
              </a:rPr>
              <a:t>   Import do </a:t>
            </a:r>
            <a:r>
              <a:rPr lang="en-US" sz="2800" b="1" dirty="0" smtClean="0">
                <a:solidFill>
                  <a:srgbClr val="A3CD37"/>
                </a:solidFill>
              </a:rPr>
              <a:t>ORC</a:t>
            </a:r>
            <a:r>
              <a:rPr lang="en-US" sz="2800" b="1" dirty="0" smtClean="0">
                <a:solidFill>
                  <a:srgbClr val="7F7F7F"/>
                </a:solidFill>
              </a:rPr>
              <a:t>ID</a:t>
            </a:r>
            <a:r>
              <a:rPr lang="sk-SK" sz="2800" b="1" dirty="0" smtClean="0">
                <a:solidFill>
                  <a:srgbClr val="7F7F7F"/>
                </a:solidFill>
              </a:rPr>
              <a:t> cez ORCID</a:t>
            </a:r>
            <a:endParaRPr lang="sk-SK" sz="28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2700"/>
            <a:ext cx="4765302" cy="685800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3365500" y="3959049"/>
            <a:ext cx="304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PRELINKOVANIE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Šípka doprava 2"/>
          <p:cNvSpPr/>
          <p:nvPr/>
        </p:nvSpPr>
        <p:spPr>
          <a:xfrm>
            <a:off x="6197600" y="4152900"/>
            <a:ext cx="145938" cy="1905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7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88524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360863" y="175318"/>
            <a:ext cx="9144000" cy="820737"/>
          </a:xfrm>
        </p:spPr>
        <p:txBody>
          <a:bodyPr>
            <a:noAutofit/>
          </a:bodyPr>
          <a:lstStyle/>
          <a:p>
            <a:pPr algn="l"/>
            <a:r>
              <a:rPr lang="sk-SK" sz="2800" dirty="0"/>
              <a:t>Klikneme na lište Works „</a:t>
            </a:r>
            <a:r>
              <a:rPr lang="sk-SK" sz="2800" dirty="0" err="1"/>
              <a:t>Add</a:t>
            </a:r>
            <a:r>
              <a:rPr lang="sk-SK" sz="2800" dirty="0"/>
              <a:t> </a:t>
            </a:r>
            <a:r>
              <a:rPr lang="sk-SK" sz="2800" dirty="0" err="1"/>
              <a:t>works</a:t>
            </a:r>
            <a:r>
              <a:rPr lang="sk-SK" sz="2800" dirty="0"/>
              <a:t>“ a následne sa vyroluje lišta, kde klikneme na „</a:t>
            </a:r>
            <a:r>
              <a:rPr lang="sk-SK" sz="2800" dirty="0" err="1"/>
              <a:t>Search</a:t>
            </a:r>
            <a:r>
              <a:rPr lang="sk-SK" sz="2800" dirty="0"/>
              <a:t> and </a:t>
            </a:r>
            <a:r>
              <a:rPr lang="sk-SK" sz="2800" dirty="0" err="1"/>
              <a:t>link</a:t>
            </a:r>
            <a:r>
              <a:rPr lang="sk-SK" sz="2800" dirty="0"/>
              <a:t>“. </a:t>
            </a:r>
          </a:p>
        </p:txBody>
      </p:sp>
      <p:pic>
        <p:nvPicPr>
          <p:cNvPr id="16" name="Obrázok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3" y="1266093"/>
            <a:ext cx="9451730" cy="5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146" y="365125"/>
            <a:ext cx="9920654" cy="1325563"/>
          </a:xfrm>
        </p:spPr>
        <p:txBody>
          <a:bodyPr>
            <a:normAutofit/>
          </a:bodyPr>
          <a:lstStyle/>
          <a:p>
            <a:r>
              <a:rPr lang="sk-SK" sz="2400" dirty="0"/>
              <a:t>Systém ponúkne na výber platformy, ktoré s ORCID spolupracujú na báze plateného členstva.  Párujeme predovšetkým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400" dirty="0" err="1">
                <a:solidFill>
                  <a:schemeClr val="accent6">
                    <a:lumMod val="75000"/>
                  </a:schemeClr>
                </a:solidFill>
              </a:rPr>
              <a:t>Scopus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sk-SK" sz="2400" dirty="0" err="1">
                <a:solidFill>
                  <a:schemeClr val="accent6">
                    <a:lumMod val="75000"/>
                  </a:schemeClr>
                </a:solidFill>
              </a:rPr>
              <a:t>Elsevier</a:t>
            </a:r>
            <a:r>
              <a:rPr lang="sk-SK" sz="2400" dirty="0"/>
              <a:t>“,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prípadne „</a:t>
            </a:r>
            <a:r>
              <a:rPr lang="sk-SK" sz="2400" dirty="0" err="1">
                <a:solidFill>
                  <a:schemeClr val="accent6">
                    <a:lumMod val="75000"/>
                  </a:schemeClr>
                </a:solidFill>
              </a:rPr>
              <a:t>CrossRef</a:t>
            </a:r>
            <a:r>
              <a:rPr lang="sk-SK" sz="2400" dirty="0"/>
              <a:t>“ (agentúra, ktorá registruje DOI). </a:t>
            </a:r>
            <a:endParaRPr lang="sk-SK" sz="2400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" y="1901113"/>
            <a:ext cx="5141155" cy="4077269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7" y="1901114"/>
            <a:ext cx="5760720" cy="42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6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08" y="879231"/>
            <a:ext cx="4818184" cy="1107831"/>
          </a:xfrm>
        </p:spPr>
        <p:txBody>
          <a:bodyPr>
            <a:normAutofit fontScale="90000"/>
          </a:bodyPr>
          <a:lstStyle/>
          <a:p>
            <a:r>
              <a:rPr lang="sk-SK" sz="2200" b="1" u="sng" dirty="0">
                <a:solidFill>
                  <a:schemeClr val="accent6">
                    <a:lumMod val="75000"/>
                  </a:schemeClr>
                </a:solidFill>
              </a:rPr>
              <a:t>Ručné vkladanie prác do ORCID </a:t>
            </a:r>
            <a:r>
              <a:rPr lang="sk-SK" sz="2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200" dirty="0"/>
              <a:t>sa realizuje vyplnením formulára. Odporúčame dôsledne uvádzať hlavne štandardné čísla (ISBN, ISSN, DOI a pod.). Po čase sú práce verifikované napr. cez </a:t>
            </a:r>
            <a:r>
              <a:rPr lang="sk-SK" sz="2200" dirty="0" err="1"/>
              <a:t>CrossRef</a:t>
            </a:r>
            <a:r>
              <a:rPr lang="sk-SK" sz="2200" dirty="0"/>
              <a:t> (DOI) alebo </a:t>
            </a:r>
            <a:r>
              <a:rPr lang="sk-SK" sz="2200" dirty="0" err="1"/>
              <a:t>WorldCat</a:t>
            </a:r>
            <a:r>
              <a:rPr lang="sk-SK" sz="2200" dirty="0"/>
              <a:t> (ISBN).  Formulár je dlhý, je potrebné pri vypĺňaní údajov rolovať.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" y="2139367"/>
            <a:ext cx="5726468" cy="3056887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85" y="61546"/>
            <a:ext cx="5392200" cy="65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sz="half" idx="1"/>
          </p:nvPr>
        </p:nvSpPr>
        <p:spPr>
          <a:xfrm>
            <a:off x="629554" y="1436365"/>
            <a:ext cx="2649977" cy="5351297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sk-SK" dirty="0"/>
              <a:t>Vo Web </a:t>
            </a:r>
            <a:r>
              <a:rPr lang="sk-SK" dirty="0"/>
              <a:t>of </a:t>
            </a:r>
            <a:r>
              <a:rPr lang="sk-SK" dirty="0" err="1"/>
              <a:t>Science</a:t>
            </a:r>
            <a:endParaRPr lang="sk-SK" dirty="0"/>
          </a:p>
          <a:p>
            <a:pPr marL="457200" lvl="1" indent="0">
              <a:buNone/>
            </a:pPr>
            <a:r>
              <a:rPr lang="sk-SK" dirty="0"/>
              <a:t>si treba autorizovať (</a:t>
            </a:r>
            <a:r>
              <a:rPr lang="sk-SK" dirty="0" err="1"/>
              <a:t>claim</a:t>
            </a:r>
            <a:r>
              <a:rPr lang="sk-SK" dirty="0"/>
              <a:t>) profil (pokiaľ autor má práce vo </a:t>
            </a:r>
            <a:r>
              <a:rPr lang="sk-SK" dirty="0" err="1"/>
              <a:t>WoS</a:t>
            </a:r>
            <a:r>
              <a:rPr lang="sk-SK" dirty="0"/>
              <a:t> </a:t>
            </a:r>
            <a:r>
              <a:rPr lang="sk-SK" dirty="0" err="1"/>
              <a:t>Core</a:t>
            </a:r>
            <a:r>
              <a:rPr lang="sk-SK" dirty="0"/>
              <a:t> </a:t>
            </a:r>
            <a:r>
              <a:rPr lang="sk-SK" dirty="0" err="1"/>
              <a:t>Collection</a:t>
            </a:r>
            <a:r>
              <a:rPr lang="sk-SK" dirty="0"/>
              <a:t>, tak mu systém strojovo vygeneruje  </a:t>
            </a:r>
            <a:r>
              <a:rPr lang="sk-SK" dirty="0" err="1"/>
              <a:t>ResearcherID</a:t>
            </a:r>
            <a:r>
              <a:rPr lang="sk-SK" sz="2000" dirty="0" smtClean="0"/>
              <a:t>) </a:t>
            </a:r>
          </a:p>
          <a:p>
            <a:pPr marL="457200" lvl="1" indent="0">
              <a:buNone/>
            </a:pPr>
            <a:endParaRPr lang="sk-SK" sz="2000" dirty="0"/>
          </a:p>
          <a:p>
            <a:pPr marL="457200" lvl="1" indent="0">
              <a:buNone/>
            </a:pPr>
            <a:r>
              <a:rPr lang="sk-SK" sz="2000" dirty="0" smtClean="0"/>
              <a:t>Vo WOS </a:t>
            </a:r>
            <a:r>
              <a:rPr lang="sk-SK" dirty="0" err="1"/>
              <a:t>WoS</a:t>
            </a:r>
            <a:r>
              <a:rPr lang="sk-SK" dirty="0"/>
              <a:t> a cez PROFILE SETTINGS (vpravo hore) alebo (čierna lišta vľavo)  PROFILE – My </a:t>
            </a:r>
            <a:r>
              <a:rPr lang="sk-SK" dirty="0" err="1"/>
              <a:t>research</a:t>
            </a:r>
            <a:r>
              <a:rPr lang="sk-SK" dirty="0"/>
              <a:t> profile – EDIT sa dostaneme na obrazovku, kde máme možnosti na synchronizáciu </a:t>
            </a:r>
            <a:r>
              <a:rPr lang="sk-SK" dirty="0" err="1"/>
              <a:t>WoS</a:t>
            </a:r>
            <a:r>
              <a:rPr lang="sk-SK" dirty="0"/>
              <a:t> a ORCID profilov. </a:t>
            </a:r>
            <a:endParaRPr lang="sk-SK" dirty="0" smtClean="0"/>
          </a:p>
          <a:p>
            <a:pPr marL="457200" lvl="1" indent="0">
              <a:buNone/>
            </a:pPr>
            <a:endParaRPr lang="sk-SK" sz="2000" dirty="0"/>
          </a:p>
          <a:p>
            <a:pPr marL="457200" lvl="1" indent="0">
              <a:buNone/>
            </a:pPr>
            <a:r>
              <a:rPr lang="sk-SK" dirty="0" smtClean="0"/>
              <a:t>Veľmi </a:t>
            </a:r>
            <a:r>
              <a:rPr lang="sk-SK" dirty="0"/>
              <a:t>dôležité je však nastavenie </a:t>
            </a:r>
            <a:r>
              <a:rPr lang="sk-SK" u="sng" dirty="0"/>
              <a:t>PERMISSIONS</a:t>
            </a:r>
            <a:r>
              <a:rPr lang="sk-SK" dirty="0"/>
              <a:t> v dolnej časti. Posledný riadok v nastaveniach spôsobí to, že sa RID prenesie do ORCID. Zároveň je možné si poslať v danej chvíli práce do ORCID.</a:t>
            </a:r>
            <a:endParaRPr lang="sk-SK" sz="2000" dirty="0"/>
          </a:p>
          <a:p>
            <a:pPr lvl="1" algn="l"/>
            <a:endParaRPr lang="sk-SK" sz="2000" dirty="0"/>
          </a:p>
          <a:p>
            <a:pPr lvl="1" algn="l"/>
            <a:endParaRPr lang="sk-SK" sz="2000" dirty="0"/>
          </a:p>
          <a:p>
            <a:pPr marL="914400" lvl="1" indent="-457200"/>
            <a:endParaRPr lang="sk-SK" sz="2000" dirty="0"/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817563" y="311373"/>
            <a:ext cx="5711951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rgbClr val="92D050"/>
                </a:solidFill>
              </a:rPr>
              <a:t>Párovanie </a:t>
            </a:r>
            <a:r>
              <a:rPr lang="en-US" sz="2800" b="1" dirty="0" smtClean="0">
                <a:solidFill>
                  <a:srgbClr val="92D050"/>
                </a:solidFill>
              </a:rPr>
              <a:t>ORCID</a:t>
            </a:r>
            <a:r>
              <a:rPr lang="sk-SK" sz="2800" b="1" dirty="0" smtClean="0">
                <a:solidFill>
                  <a:srgbClr val="92D050"/>
                </a:solidFill>
              </a:rPr>
              <a:t> a </a:t>
            </a:r>
            <a:r>
              <a:rPr lang="sk-SK" sz="2800" b="1" dirty="0" smtClean="0">
                <a:solidFill>
                  <a:srgbClr val="92D050"/>
                </a:solidFill>
              </a:rPr>
              <a:t>WOS profile - </a:t>
            </a:r>
            <a:r>
              <a:rPr lang="sk-SK" sz="2800" b="1" dirty="0" err="1" smtClean="0">
                <a:solidFill>
                  <a:srgbClr val="92D050"/>
                </a:solidFill>
              </a:rPr>
              <a:t>Researcher</a:t>
            </a:r>
            <a:r>
              <a:rPr lang="sk-SK" sz="2800" b="1" dirty="0" smtClean="0">
                <a:solidFill>
                  <a:srgbClr val="92D050"/>
                </a:solidFill>
              </a:rPr>
              <a:t> ID</a:t>
            </a:r>
            <a:endParaRPr lang="sk-SK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64" y="1340047"/>
            <a:ext cx="3095625" cy="3267121"/>
          </a:xfrm>
          <a:prstGeom prst="rect">
            <a:avLst/>
          </a:prstGeom>
        </p:spPr>
      </p:pic>
      <p:pic>
        <p:nvPicPr>
          <p:cNvPr id="15" name="Obrázok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3" y="72631"/>
            <a:ext cx="5401310" cy="66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sk-SK" sz="2800" b="1" dirty="0">
                <a:solidFill>
                  <a:srgbClr val="92D050"/>
                </a:solidFill>
              </a:rPr>
              <a:t>   </a:t>
            </a:r>
            <a:r>
              <a:rPr lang="sk-SK" sz="2800" b="1" dirty="0">
                <a:solidFill>
                  <a:srgbClr val="A3CD37"/>
                </a:solidFill>
              </a:rPr>
              <a:t>Import do</a:t>
            </a:r>
            <a:r>
              <a:rPr lang="sk-SK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A3CD37"/>
                </a:solidFill>
              </a:rPr>
              <a:t>ORC</a:t>
            </a:r>
            <a:r>
              <a:rPr lang="en-US" sz="2800" b="1" dirty="0">
                <a:solidFill>
                  <a:srgbClr val="7F7F7F"/>
                </a:solidFill>
              </a:rPr>
              <a:t>ID</a:t>
            </a:r>
            <a:endParaRPr lang="sk-SK" sz="28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sz="half" idx="1"/>
          </p:nvPr>
        </p:nvSpPr>
        <p:spPr>
          <a:xfrm>
            <a:off x="670717" y="914401"/>
            <a:ext cx="3923928" cy="452596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sk-SK" sz="2700" b="1" dirty="0"/>
              <a:t>zo </a:t>
            </a:r>
            <a:r>
              <a:rPr lang="sk-SK" sz="2700" b="1" dirty="0" err="1"/>
              <a:t>Scopus</a:t>
            </a:r>
            <a:endParaRPr lang="sk-SK" sz="2700" b="1" dirty="0"/>
          </a:p>
          <a:p>
            <a:pPr marL="457200" lvl="1" indent="0">
              <a:buNone/>
            </a:pPr>
            <a:endParaRPr lang="sk-SK" sz="2700" dirty="0" smtClean="0"/>
          </a:p>
          <a:p>
            <a:pPr marL="457200" lvl="1" indent="0">
              <a:buNone/>
            </a:pPr>
            <a:r>
              <a:rPr lang="sk-SK" sz="2700" dirty="0" err="1" smtClean="0"/>
              <a:t>Scopus</a:t>
            </a:r>
            <a:r>
              <a:rPr lang="sk-SK" sz="2700" dirty="0" smtClean="0"/>
              <a:t> generuje </a:t>
            </a:r>
            <a:r>
              <a:rPr lang="sk-SK" sz="2700" b="1" dirty="0" smtClean="0">
                <a:solidFill>
                  <a:srgbClr val="FF0000"/>
                </a:solidFill>
              </a:rPr>
              <a:t>Autor ID </a:t>
            </a:r>
            <a:r>
              <a:rPr lang="sk-SK" sz="2700" dirty="0" smtClean="0"/>
              <a:t>autorovi automaticky, keď má registrovanú prácu  </a:t>
            </a:r>
          </a:p>
          <a:p>
            <a:pPr marL="457200" lvl="1" indent="0">
              <a:buNone/>
            </a:pPr>
            <a:endParaRPr lang="sk-SK" sz="2700" dirty="0"/>
          </a:p>
          <a:p>
            <a:pPr marL="457200" lvl="1" indent="0">
              <a:buNone/>
            </a:pPr>
            <a:r>
              <a:rPr lang="sk-SK" sz="2700" dirty="0" smtClean="0"/>
              <a:t>V </a:t>
            </a:r>
            <a:r>
              <a:rPr lang="sk-SK" sz="2700" dirty="0"/>
              <a:t>profile autora, ktorý svoje publikácie </a:t>
            </a:r>
          </a:p>
          <a:p>
            <a:pPr marL="457200" lvl="1" indent="0">
              <a:buNone/>
            </a:pPr>
            <a:r>
              <a:rPr lang="sk-SK" sz="2700" dirty="0"/>
              <a:t>v </a:t>
            </a:r>
            <a:r>
              <a:rPr lang="sk-SK" sz="2700" dirty="0" err="1"/>
              <a:t>Scopuse</a:t>
            </a:r>
            <a:r>
              <a:rPr lang="sk-SK" sz="2700" dirty="0"/>
              <a:t> má, je </a:t>
            </a:r>
            <a:r>
              <a:rPr lang="sk-SK" sz="2700" dirty="0" err="1"/>
              <a:t>link</a:t>
            </a:r>
            <a:r>
              <a:rPr lang="sk-SK" sz="2700" dirty="0"/>
              <a:t> na import do </a:t>
            </a:r>
            <a:r>
              <a:rPr lang="sk-SK" sz="2700" dirty="0" smtClean="0">
                <a:solidFill>
                  <a:srgbClr val="A3CD37"/>
                </a:solidFill>
              </a:rPr>
              <a:t>ORC</a:t>
            </a:r>
            <a:r>
              <a:rPr lang="sk-SK" sz="2700" dirty="0" smtClean="0"/>
              <a:t>ID. Treba prejsť všetky vyžadované kroky, je ich 6 a nakoniec potvrdíte, </a:t>
            </a:r>
            <a:r>
              <a:rPr lang="sk-SK" sz="2700" dirty="0"/>
              <a:t>ž</a:t>
            </a:r>
            <a:r>
              <a:rPr lang="sk-SK" sz="2700" dirty="0" smtClean="0"/>
              <a:t>e sa má Autor ID preniesť do ORCID ako „</a:t>
            </a:r>
            <a:r>
              <a:rPr lang="sk-SK" sz="2700" dirty="0" err="1" smtClean="0"/>
              <a:t>Others</a:t>
            </a:r>
            <a:r>
              <a:rPr lang="sk-SK" sz="2700" dirty="0" smtClean="0"/>
              <a:t> ID“</a:t>
            </a:r>
            <a:endParaRPr lang="sk-SK" sz="2700" dirty="0"/>
          </a:p>
          <a:p>
            <a:pPr lvl="1" algn="l"/>
            <a:endParaRPr lang="sk-SK" sz="2700" dirty="0"/>
          </a:p>
          <a:p>
            <a:pPr lvl="1" algn="l"/>
            <a:endParaRPr lang="sk-SK" sz="2700" dirty="0"/>
          </a:p>
          <a:p>
            <a:pPr marL="914400" lvl="1" indent="-457200"/>
            <a:endParaRPr lang="sk-SK" sz="2700" dirty="0"/>
          </a:p>
        </p:txBody>
      </p:sp>
      <p:sp>
        <p:nvSpPr>
          <p:cNvPr id="8" name="Obdĺžnik 7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80" y="1447800"/>
            <a:ext cx="7091680" cy="4774366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575300" y="5003800"/>
            <a:ext cx="1066800" cy="20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05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464" y="448533"/>
            <a:ext cx="10490200" cy="1325563"/>
          </a:xfrm>
        </p:spPr>
        <p:txBody>
          <a:bodyPr>
            <a:normAutofit fontScale="90000"/>
          </a:bodyPr>
          <a:lstStyle/>
          <a:p>
            <a:r>
              <a:rPr lang="sk-SK" sz="6000" dirty="0" smtClean="0">
                <a:solidFill>
                  <a:srgbClr val="92D050"/>
                </a:solidFill>
              </a:rPr>
              <a:t>Identifikátory pre vedcov – ako ich vedec získa? 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6187" y="1791368"/>
            <a:ext cx="10109200" cy="49396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b="1" dirty="0" smtClean="0"/>
              <a:t> </a:t>
            </a:r>
            <a:r>
              <a:rPr lang="sk-SK" sz="3200" b="1" dirty="0" smtClean="0">
                <a:solidFill>
                  <a:srgbClr val="92D050"/>
                </a:solidFill>
              </a:rPr>
              <a:t>vygeneruje mu ho databáza sama</a:t>
            </a:r>
            <a:r>
              <a:rPr lang="sk-SK" sz="3200" dirty="0" smtClean="0"/>
              <a:t>, napr. :</a:t>
            </a:r>
          </a:p>
          <a:p>
            <a:pPr marL="0" indent="0">
              <a:buNone/>
            </a:pPr>
            <a:r>
              <a:rPr lang="sk-SK" sz="3200" dirty="0"/>
              <a:t>	</a:t>
            </a:r>
            <a:r>
              <a:rPr lang="sk-SK" sz="2400" dirty="0" smtClean="0"/>
              <a:t>- ARL (SAV), keď spracovateľ publikačnej činnosti vytvorí autoritu (záznam o autorovi) 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- </a:t>
            </a:r>
            <a:r>
              <a:rPr lang="sk-SK" sz="2400" dirty="0" err="1" smtClean="0"/>
              <a:t>Scopus</a:t>
            </a:r>
            <a:r>
              <a:rPr lang="sk-SK" sz="2400" dirty="0"/>
              <a:t> </a:t>
            </a:r>
            <a:r>
              <a:rPr lang="sk-SK" sz="2400" dirty="0" smtClean="0"/>
              <a:t>(Autor ID), keď v databáze má autor </a:t>
            </a:r>
            <a:r>
              <a:rPr lang="sk-SK" sz="2400" dirty="0" err="1" smtClean="0"/>
              <a:t>inedexovanú</a:t>
            </a:r>
            <a:r>
              <a:rPr lang="sk-SK" sz="2400" dirty="0" smtClean="0"/>
              <a:t> </a:t>
            </a:r>
            <a:r>
              <a:rPr lang="sk-SK" sz="2400" dirty="0" smtClean="0"/>
              <a:t>nejakú </a:t>
            </a:r>
            <a:r>
              <a:rPr lang="sk-SK" sz="2400" dirty="0" smtClean="0"/>
              <a:t>prácu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- WOS (</a:t>
            </a:r>
            <a:r>
              <a:rPr lang="sk-SK" sz="2400" dirty="0" err="1" smtClean="0"/>
              <a:t>Researcher</a:t>
            </a:r>
            <a:r>
              <a:rPr lang="sk-SK" sz="2400" dirty="0" smtClean="0"/>
              <a:t> ID - RID), keď má autor indexovanú nejakú prácu</a:t>
            </a:r>
            <a:endParaRPr lang="sk-SK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/>
              <a:t>musí </a:t>
            </a:r>
            <a:r>
              <a:rPr lang="sk-SK" sz="3200" dirty="0" smtClean="0"/>
              <a:t>si </a:t>
            </a:r>
            <a:r>
              <a:rPr lang="sk-SK" sz="3200" b="1" dirty="0" smtClean="0">
                <a:solidFill>
                  <a:srgbClr val="92D050"/>
                </a:solidFill>
              </a:rPr>
              <a:t>sám založiť svoj profil na príslušnej platforme </a:t>
            </a:r>
            <a:r>
              <a:rPr lang="sk-SK" sz="3200" dirty="0" smtClean="0"/>
              <a:t>a spárovať s prácami, prípadne si práce do profilu sám zadať; to je aj prípad ORCID</a:t>
            </a:r>
          </a:p>
          <a:p>
            <a:pPr marL="457200" lvl="1" indent="0">
              <a:buNone/>
            </a:pPr>
            <a:r>
              <a:rPr lang="sk-SK" dirty="0" smtClean="0"/>
              <a:t>- niektoré zahraničné projektové agentúry doslova vyžadujú, aby riešiteľ mal založený ORCID profil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3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0" y="126238"/>
            <a:ext cx="10090860" cy="65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2" y="88900"/>
            <a:ext cx="6376845" cy="490219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1" y="3259216"/>
            <a:ext cx="4505712" cy="34637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12" y="939800"/>
            <a:ext cx="6365488" cy="52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6600" y="746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Keď sa záznamy prenesú do ORCID, automaticky sa v ORCID profile zobrazí </a:t>
            </a:r>
            <a:r>
              <a:rPr lang="sk-SK" dirty="0" err="1" smtClean="0"/>
              <a:t>Scopus</a:t>
            </a:r>
            <a:r>
              <a:rPr lang="sk-SK" dirty="0" smtClean="0"/>
              <a:t> Autor ID.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06" y="1785974"/>
            <a:ext cx="9042494" cy="50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sz="half" idx="1"/>
          </p:nvPr>
        </p:nvSpPr>
        <p:spPr>
          <a:xfrm>
            <a:off x="629554" y="1436365"/>
            <a:ext cx="4355976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dirty="0" smtClean="0"/>
              <a:t>Pod nastaveniami profilu WORKS – </a:t>
            </a:r>
            <a:r>
              <a:rPr lang="sk-SK" dirty="0" err="1" smtClean="0"/>
              <a:t>Search</a:t>
            </a:r>
            <a:r>
              <a:rPr lang="sk-SK" dirty="0" smtClean="0"/>
              <a:t> and </a:t>
            </a:r>
            <a:r>
              <a:rPr lang="sk-SK" dirty="0" err="1" smtClean="0"/>
              <a:t>Links</a:t>
            </a:r>
            <a:r>
              <a:rPr lang="sk-SK" dirty="0" smtClean="0"/>
              <a:t>  </a:t>
            </a:r>
            <a:r>
              <a:rPr lang="sk-SK" dirty="0" err="1" smtClean="0"/>
              <a:t>vyberimem</a:t>
            </a:r>
            <a:r>
              <a:rPr lang="sk-SK" dirty="0" smtClean="0"/>
              <a:t> databázu </a:t>
            </a:r>
            <a:r>
              <a:rPr lang="sk-SK" dirty="0" err="1" smtClean="0"/>
              <a:t>CrossRef</a:t>
            </a:r>
            <a:r>
              <a:rPr lang="sk-SK" dirty="0" smtClean="0"/>
              <a:t> (práce s DOI) a autorizujeme profil, potom vyberieme práce na export.</a:t>
            </a:r>
          </a:p>
          <a:p>
            <a:pPr marL="457200" lvl="1" indent="0" algn="l">
              <a:buNone/>
            </a:pPr>
            <a:endParaRPr lang="sk-SK" sz="2700" dirty="0"/>
          </a:p>
          <a:p>
            <a:pPr lvl="1" algn="l"/>
            <a:endParaRPr lang="sk-SK" sz="2700" dirty="0"/>
          </a:p>
          <a:p>
            <a:pPr lvl="1" algn="l"/>
            <a:endParaRPr lang="sk-SK" sz="2700" dirty="0"/>
          </a:p>
          <a:p>
            <a:pPr marL="914400" lvl="1" indent="-457200"/>
            <a:endParaRPr lang="sk-SK" sz="2700" dirty="0"/>
          </a:p>
        </p:txBody>
      </p:sp>
      <p:sp>
        <p:nvSpPr>
          <p:cNvPr id="8" name="Obdĺžnik 7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752600" y="311373"/>
            <a:ext cx="91440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rgbClr val="A3CD37"/>
                </a:solidFill>
              </a:rPr>
              <a:t>   Import do </a:t>
            </a:r>
            <a:r>
              <a:rPr lang="en-US" sz="2800" b="1" dirty="0" smtClean="0">
                <a:solidFill>
                  <a:srgbClr val="A3CD37"/>
                </a:solidFill>
              </a:rPr>
              <a:t>ORC</a:t>
            </a:r>
            <a:r>
              <a:rPr lang="en-US" sz="2800" b="1" dirty="0" smtClean="0">
                <a:solidFill>
                  <a:srgbClr val="7F7F7F"/>
                </a:solidFill>
              </a:rPr>
              <a:t>ID</a:t>
            </a:r>
            <a:r>
              <a:rPr lang="sk-SK" sz="2800" b="1" dirty="0" smtClean="0">
                <a:solidFill>
                  <a:srgbClr val="7F7F7F"/>
                </a:solidFill>
              </a:rPr>
              <a:t> z </a:t>
            </a:r>
            <a:r>
              <a:rPr lang="sk-SK" sz="2800" b="1" dirty="0" err="1" smtClean="0">
                <a:solidFill>
                  <a:srgbClr val="7F7F7F"/>
                </a:solidFill>
              </a:rPr>
              <a:t>CrossRef</a:t>
            </a:r>
            <a:endParaRPr lang="sk-SK" sz="28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04" y="882873"/>
            <a:ext cx="5753100" cy="2631914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04" y="3642198"/>
            <a:ext cx="5367395" cy="3140867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6756398" y="1882659"/>
            <a:ext cx="224790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3" name="Ovál 2"/>
          <p:cNvSpPr/>
          <p:nvPr/>
        </p:nvSpPr>
        <p:spPr>
          <a:xfrm>
            <a:off x="2807542" y="5505128"/>
            <a:ext cx="19431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2" y="304800"/>
            <a:ext cx="8143488" cy="6260306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6362700" y="1054100"/>
            <a:ext cx="8001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54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Príklad: Je ORCID profil, ale podľa všetkého jednotlivé profily (</a:t>
            </a:r>
            <a:r>
              <a:rPr lang="sk-SK" sz="2400" dirty="0" err="1" smtClean="0"/>
              <a:t>Scopus</a:t>
            </a:r>
            <a:r>
              <a:rPr lang="sk-SK" sz="2400" dirty="0" smtClean="0"/>
              <a:t>, </a:t>
            </a:r>
            <a:r>
              <a:rPr lang="sk-SK" sz="2400" dirty="0" err="1" smtClean="0"/>
              <a:t>Publons</a:t>
            </a:r>
            <a:r>
              <a:rPr lang="sk-SK" sz="2400" dirty="0" smtClean="0"/>
              <a:t> a </a:t>
            </a:r>
            <a:r>
              <a:rPr lang="sk-SK" sz="2400" dirty="0" err="1" smtClean="0"/>
              <a:t>CrossRef</a:t>
            </a:r>
            <a:r>
              <a:rPr lang="sk-SK" sz="2400" dirty="0" smtClean="0"/>
              <a:t>) nie sú správne spárované... (pozrieme)</a:t>
            </a:r>
            <a:endParaRPr lang="sk-SK" sz="24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1825624"/>
            <a:ext cx="8394700" cy="5032375"/>
          </a:xfrm>
        </p:spPr>
      </p:pic>
    </p:spTree>
    <p:extLst>
      <p:ext uri="{BB962C8B-B14F-4D97-AF65-F5344CB8AC3E}">
        <p14:creationId xmlns:p14="http://schemas.microsoft.com/office/powerpoint/2010/main" val="10089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900" y="301625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dirty="0"/>
              <a:t>Príklad: Je ORCID profil, ale </a:t>
            </a:r>
            <a:r>
              <a:rPr lang="sk-SK" sz="2800" dirty="0" smtClean="0"/>
              <a:t>nie sú pridané práce z databáz, len jeden manuálne </a:t>
            </a:r>
            <a:r>
              <a:rPr lang="sk-SK" sz="2800" smtClean="0"/>
              <a:t>vložený záznam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25624"/>
            <a:ext cx="102742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900" y="301625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dirty="0"/>
              <a:t>Príklad: </a:t>
            </a:r>
            <a:r>
              <a:rPr lang="sk-SK" sz="2800" dirty="0" smtClean="0"/>
              <a:t>spárované profily – všetky ID navzájom sú aktívne</a:t>
            </a:r>
            <a:endParaRPr lang="sk-SK" sz="2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825624"/>
            <a:ext cx="10286999" cy="4854575"/>
          </a:xfrm>
        </p:spPr>
      </p:pic>
      <p:sp>
        <p:nvSpPr>
          <p:cNvPr id="6" name="Ovál 5"/>
          <p:cNvSpPr/>
          <p:nvPr/>
        </p:nvSpPr>
        <p:spPr>
          <a:xfrm>
            <a:off x="2019300" y="4864100"/>
            <a:ext cx="2133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Identifikátory</a:t>
            </a:r>
            <a:r>
              <a:rPr lang="sk-SK" sz="2800" dirty="0" smtClean="0"/>
              <a:t> spracovateľ publikačnej činnosti zapisuje </a:t>
            </a:r>
            <a:r>
              <a:rPr lang="sk-SK" sz="2800" dirty="0" smtClean="0">
                <a:solidFill>
                  <a:srgbClr val="FF0000"/>
                </a:solidFill>
              </a:rPr>
              <a:t>do autoritatívneho záznamu autora v ARL</a:t>
            </a:r>
            <a:r>
              <a:rPr lang="sk-SK" sz="2800" dirty="0" smtClean="0"/>
              <a:t>, takže z online katalógu publikačnej činnosti (a z </a:t>
            </a:r>
            <a:r>
              <a:rPr lang="sk-SK" sz="2800" dirty="0" err="1" smtClean="0"/>
              <a:t>tagovaného</a:t>
            </a:r>
            <a:r>
              <a:rPr lang="sk-SK" sz="2800" dirty="0" smtClean="0"/>
              <a:t> formátu v </a:t>
            </a:r>
            <a:r>
              <a:rPr lang="sk-SK" sz="2800" dirty="0" err="1" smtClean="0"/>
              <a:t>klietovi</a:t>
            </a:r>
            <a:r>
              <a:rPr lang="sk-SK" sz="2800" dirty="0" smtClean="0"/>
              <a:t> ARL) </a:t>
            </a:r>
            <a:r>
              <a:rPr lang="sk-SK" sz="2800" dirty="0" smtClean="0">
                <a:solidFill>
                  <a:srgbClr val="FF0000"/>
                </a:solidFill>
              </a:rPr>
              <a:t>je možné sa priamo do profilov prelinkovať</a:t>
            </a:r>
            <a:r>
              <a:rPr lang="sk-SK" sz="2800" dirty="0" smtClean="0"/>
              <a:t>.  </a:t>
            </a:r>
            <a:endParaRPr lang="sk-SK" sz="2800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90688"/>
            <a:ext cx="9232899" cy="4791075"/>
          </a:xfrm>
        </p:spPr>
      </p:pic>
      <p:sp>
        <p:nvSpPr>
          <p:cNvPr id="4" name="Ovál 3"/>
          <p:cNvSpPr/>
          <p:nvPr/>
        </p:nvSpPr>
        <p:spPr>
          <a:xfrm>
            <a:off x="5575300" y="3606800"/>
            <a:ext cx="16129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63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ORCID môže osoba kompetentná v ústave editovať údaje o pracovníkoch zapísať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v intranete </a:t>
            </a:r>
            <a:r>
              <a:rPr lang="sk-SK" sz="2800" b="1" dirty="0" smtClean="0"/>
              <a:t>do záznamu o vedcovi, čo sa prejaví prelinkovaním </a:t>
            </a:r>
            <a:r>
              <a:rPr lang="sk-SK" sz="2800" b="1" dirty="0" err="1" smtClean="0"/>
              <a:t>ORCIDu</a:t>
            </a:r>
            <a:r>
              <a:rPr lang="sk-SK" sz="2800" b="1" dirty="0" smtClean="0"/>
              <a:t> na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osobnú stránku zamestnanca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SAV. </a:t>
            </a:r>
            <a:endParaRPr lang="sk-S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064352" cy="2514818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39" y="3757140"/>
            <a:ext cx="595173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464" y="448533"/>
            <a:ext cx="10490200" cy="1325563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92D050"/>
                </a:solidFill>
              </a:rPr>
              <a:t>ORC</a:t>
            </a:r>
            <a:r>
              <a:rPr lang="sk-SK" sz="6000" dirty="0" smtClean="0">
                <a:solidFill>
                  <a:schemeClr val="bg1">
                    <a:lumMod val="75000"/>
                  </a:schemeClr>
                </a:solidFill>
              </a:rPr>
              <a:t>ID</a:t>
            </a:r>
            <a:r>
              <a:rPr lang="sk-SK" sz="6000" dirty="0" smtClean="0">
                <a:solidFill>
                  <a:srgbClr val="92D050"/>
                </a:solidFill>
              </a:rPr>
              <a:t> </a:t>
            </a:r>
            <a:r>
              <a:rPr lang="sk-SK" sz="4000" dirty="0" smtClean="0">
                <a:solidFill>
                  <a:srgbClr val="92D050"/>
                </a:solidFill>
              </a:rPr>
              <a:t>V SAV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4" y="1774096"/>
            <a:ext cx="10234273" cy="44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464" y="448533"/>
            <a:ext cx="10490200" cy="1325563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92D050"/>
                </a:solidFill>
              </a:rPr>
              <a:t>ORC</a:t>
            </a:r>
            <a:r>
              <a:rPr lang="sk-SK" sz="6000" dirty="0" smtClean="0">
                <a:solidFill>
                  <a:schemeClr val="bg1">
                    <a:lumMod val="75000"/>
                  </a:schemeClr>
                </a:solidFill>
              </a:rPr>
              <a:t>ID</a:t>
            </a:r>
            <a:r>
              <a:rPr lang="sk-SK" sz="6000" dirty="0" smtClean="0">
                <a:solidFill>
                  <a:srgbClr val="92D050"/>
                </a:solidFill>
              </a:rPr>
              <a:t> </a:t>
            </a:r>
            <a:r>
              <a:rPr lang="en-US" sz="4000" dirty="0">
                <a:solidFill>
                  <a:srgbClr val="92D050"/>
                </a:solidFill>
              </a:rPr>
              <a:t>(Open Researcher and Contributor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ID</a:t>
            </a:r>
            <a:r>
              <a:rPr lang="en-US" sz="4000" dirty="0">
                <a:solidFill>
                  <a:srgbClr val="92D050"/>
                </a:solidFill>
              </a:rPr>
              <a:t>) </a:t>
            </a:r>
            <a:endParaRPr lang="sk-SK" sz="4000" dirty="0">
              <a:solidFill>
                <a:srgbClr val="92D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6187" y="1791368"/>
            <a:ext cx="10109200" cy="4283075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trvalý identifikátor, ktorý umožňuje používateľom jednoduchú identifikáciu svojich článkov a vedeckých </a:t>
            </a:r>
            <a:r>
              <a:rPr lang="sk-SK" dirty="0" smtClean="0"/>
              <a:t>prác</a:t>
            </a:r>
          </a:p>
          <a:p>
            <a:pPr marL="0" indent="0">
              <a:buNone/>
            </a:pPr>
            <a:r>
              <a:rPr lang="sk-SK" dirty="0" smtClean="0"/>
              <a:t>             </a:t>
            </a:r>
            <a:r>
              <a:rPr lang="sk-SK" dirty="0" smtClean="0">
                <a:solidFill>
                  <a:srgbClr val="FF0000"/>
                </a:solidFill>
              </a:rPr>
              <a:t>0000-0003-1267-2210</a:t>
            </a:r>
          </a:p>
          <a:p>
            <a:pPr marL="0" indent="0">
              <a:buNone/>
            </a:pPr>
            <a:r>
              <a:rPr lang="sk-SK" dirty="0" smtClean="0"/>
              <a:t>	https</a:t>
            </a:r>
            <a:r>
              <a:rPr lang="sk-SK" dirty="0"/>
              <a:t>://orcid.org/0000-0003-1267-2210</a:t>
            </a: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r>
              <a:rPr lang="en-US" dirty="0" smtClean="0"/>
              <a:t>ORCID </a:t>
            </a:r>
            <a:r>
              <a:rPr lang="sk-SK" dirty="0" smtClean="0"/>
              <a:t>registrácia </a:t>
            </a:r>
            <a:r>
              <a:rPr lang="sk-SK" dirty="0"/>
              <a:t>je</a:t>
            </a:r>
            <a:r>
              <a:rPr lang="en-US" dirty="0"/>
              <a:t> </a:t>
            </a:r>
            <a:r>
              <a:rPr lang="sk-SK" dirty="0" smtClean="0"/>
              <a:t>prístupná </a:t>
            </a:r>
            <a:r>
              <a:rPr lang="sk-SK" dirty="0"/>
              <a:t>pre </a:t>
            </a:r>
            <a:r>
              <a:rPr lang="sk-SK" b="1" dirty="0"/>
              <a:t>individuálnych</a:t>
            </a:r>
            <a:r>
              <a:rPr lang="sk-SK" dirty="0"/>
              <a:t> používateľov  zdarma </a:t>
            </a:r>
            <a:r>
              <a:rPr lang="sk-SK" dirty="0" smtClean="0"/>
              <a:t>(dostupný je individuálny účet, nie inštitucionálny)</a:t>
            </a:r>
          </a:p>
          <a:p>
            <a:pPr marL="0" indent="0">
              <a:buNone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://orcid.org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  <a:p>
            <a:r>
              <a:rPr lang="sk-SK" dirty="0"/>
              <a:t>pre organizácie (výskumné/akademické </a:t>
            </a:r>
            <a:r>
              <a:rPr lang="sk-SK" dirty="0" smtClean="0"/>
              <a:t>pracoviská) existujú platené služby s využitím API (je možné profily zamestnancov potom hromadne spravovať)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0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485900" y="1340667"/>
            <a:ext cx="9144000" cy="52292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k-SK" sz="3200" dirty="0"/>
              <a:t>pre individuálnych používateľov zdarma. Veľmi jednoduchá </a:t>
            </a:r>
            <a:r>
              <a:rPr lang="sk-SK" sz="3200" dirty="0" smtClean="0"/>
              <a:t>registrácia, v ktorej sú povinnými údajmi – </a:t>
            </a:r>
            <a:r>
              <a:rPr lang="sk-SK" sz="3200" dirty="0">
                <a:solidFill>
                  <a:srgbClr val="FF0000"/>
                </a:solidFill>
              </a:rPr>
              <a:t>m</a:t>
            </a:r>
            <a:r>
              <a:rPr lang="sk-SK" sz="3200" dirty="0" smtClean="0">
                <a:solidFill>
                  <a:srgbClr val="FF0000"/>
                </a:solidFill>
              </a:rPr>
              <a:t>eno (ale i priezvisko je potrebné pre lepšiu identifikáciu), mailová adresa a heslo</a:t>
            </a:r>
            <a:endParaRPr lang="sk-SK" sz="3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k-SK" sz="3200" dirty="0" smtClean="0"/>
              <a:t>následne príde na uvedenú mailovú adresu potvrdzujúci email, ktorý treba autorom </a:t>
            </a:r>
            <a:r>
              <a:rPr lang="sk-SK" sz="3200" dirty="0" smtClean="0">
                <a:solidFill>
                  <a:srgbClr val="FF0000"/>
                </a:solidFill>
              </a:rPr>
              <a:t>verifikovať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k-SK" sz="3200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FF0000"/>
                </a:solidFill>
              </a:rPr>
              <a:t>nemá zmysel zakladať si profil ako „neverejný“</a:t>
            </a:r>
            <a:r>
              <a:rPr lang="sk-SK" sz="3200" dirty="0" smtClean="0"/>
              <a:t>, v prípade potreby sa dajú nezverejniť jednotlivé  údaje</a:t>
            </a:r>
            <a:endParaRPr lang="sk-SK" sz="3200" dirty="0">
              <a:solidFill>
                <a:srgbClr val="FF0000"/>
              </a:solidFill>
            </a:endParaRPr>
          </a:p>
          <a:p>
            <a:pPr lvl="1" algn="l"/>
            <a:endParaRPr lang="sk-SK" sz="3200" dirty="0"/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6539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rot="16200000">
            <a:off x="-2942231" y="2998083"/>
            <a:ext cx="64972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PODPORA VEDECKEJ ČINNOSTI</a:t>
            </a:r>
            <a:endParaRPr lang="sk-SK" sz="36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1355387" y="174467"/>
            <a:ext cx="274320" cy="27432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1656504" y="174213"/>
            <a:ext cx="274320" cy="274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11358308" y="466059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11657012" y="466567"/>
            <a:ext cx="274320" cy="273600"/>
          </a:xfrm>
          <a:prstGeom prst="rect">
            <a:avLst/>
          </a:prstGeom>
          <a:solidFill>
            <a:srgbClr val="B9E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"/>
          <p:cNvSpPr>
            <a:spLocks noGrp="1"/>
          </p:cNvSpPr>
          <p:nvPr>
            <p:ph type="ctrTitle"/>
          </p:nvPr>
        </p:nvSpPr>
        <p:spPr>
          <a:xfrm>
            <a:off x="1582967" y="1"/>
            <a:ext cx="9144000" cy="10033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A3CD37"/>
                </a:solidFill>
              </a:rPr>
              <a:t> </a:t>
            </a:r>
            <a:r>
              <a:rPr lang="sk-SK" sz="2800" b="1" dirty="0" smtClean="0">
                <a:solidFill>
                  <a:srgbClr val="A3CD37"/>
                </a:solidFill>
              </a:rPr>
              <a:t>Registrácia v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ORC</a:t>
            </a:r>
            <a:r>
              <a:rPr lang="en-US" sz="2800" b="1" dirty="0" smtClean="0">
                <a:solidFill>
                  <a:srgbClr val="A3CD37"/>
                </a:solidFill>
              </a:rPr>
              <a:t>ID</a:t>
            </a:r>
            <a:r>
              <a:rPr lang="sk-SK" sz="2800" b="1" dirty="0" smtClean="0">
                <a:solidFill>
                  <a:srgbClr val="A3CD37"/>
                </a:solidFill>
              </a:rPr>
              <a:t> - </a:t>
            </a:r>
            <a:r>
              <a:rPr lang="sk-SK" sz="2800" b="1" dirty="0" smtClean="0">
                <a:solidFill>
                  <a:srgbClr val="A3CD37"/>
                </a:solidFill>
                <a:hlinkClick r:id="rId2"/>
              </a:rPr>
              <a:t>http://orcid.org/</a:t>
            </a:r>
            <a:endParaRPr lang="sk-SK" sz="2800" b="1" dirty="0">
              <a:solidFill>
                <a:srgbClr val="A3C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5031" y="242887"/>
            <a:ext cx="7411329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sk-SK" sz="3200" dirty="0" smtClean="0"/>
              <a:t>Systém sa opýta, či nejde o osobu, ktorá už ORCID má.</a:t>
            </a:r>
            <a:endParaRPr lang="sk-SK" sz="3200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323" y="1406769"/>
            <a:ext cx="8825527" cy="47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35" y="184638"/>
            <a:ext cx="4624857" cy="6453554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6" y="372306"/>
            <a:ext cx="5117122" cy="64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85258"/>
            <a:ext cx="9347200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631</Words>
  <Application>Microsoft Office PowerPoint</Application>
  <PresentationFormat>Širokouhlá</PresentationFormat>
  <Paragraphs>79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Motív Office</vt:lpstr>
      <vt:lpstr>Identifikátory pre vedcov </vt:lpstr>
      <vt:lpstr>Identifikátory pre vedcov – ako ich vedec získa? </vt:lpstr>
      <vt:lpstr>ORCID V SAV</vt:lpstr>
      <vt:lpstr>ORCID (Open Researcher and Contributor ID) </vt:lpstr>
      <vt:lpstr> Registrácia v ORCID - http://orcid.org/</vt:lpstr>
      <vt:lpstr>Prezentácia programu PowerPoint</vt:lpstr>
      <vt:lpstr>Systém sa opýta, či nejde o osobu, ktorá už ORCID má.</vt:lpstr>
      <vt:lpstr>Prezentácia programu PowerPoint</vt:lpstr>
      <vt:lpstr>Prezentácia programu PowerPoint</vt:lpstr>
      <vt:lpstr>Prezentácia programu PowerPoint</vt:lpstr>
      <vt:lpstr>Vytvorený profil možno po prihlásení sa do neho editovať. </vt:lpstr>
      <vt:lpstr>Prezentácia programu PowerPoint</vt:lpstr>
      <vt:lpstr>Vkladanie príspevkov/publikácií do ORCID</vt:lpstr>
      <vt:lpstr>   Import do ORCID cez ORCID</vt:lpstr>
      <vt:lpstr>Klikneme na lište Works „Add works“ a následne sa vyroluje lišta, kde klikneme na „Search and link“. </vt:lpstr>
      <vt:lpstr>Systém ponúkne na výber platformy, ktoré s ORCID spolupracujú na báze plateného členstva.  Párujeme predovšetkým „Scopus – Elsevier“, prípadne „CrossRef“ (agentúra, ktorá registruje DOI). </vt:lpstr>
      <vt:lpstr>Ručné vkladanie prác do ORCID  sa realizuje vyplnením formulára. Odporúčame dôsledne uvádzať hlavne štandardné čísla (ISBN, ISSN, DOI a pod.). Po čase sú práce verifikované napr. cez CrossRef (DOI) alebo WorldCat (ISBN).  Formulár je dlhý, je potrebné pri vypĺňaní údajov rolovať.  </vt:lpstr>
      <vt:lpstr>Párovanie ORCID a WOS profile - Researcher ID</vt:lpstr>
      <vt:lpstr>   Import do ORCID</vt:lpstr>
      <vt:lpstr>Prezentácia programu PowerPoint</vt:lpstr>
      <vt:lpstr>Prezentácia programu PowerPoint</vt:lpstr>
      <vt:lpstr>Prezentácia programu PowerPoint</vt:lpstr>
      <vt:lpstr>   Import do ORCID z CrossRef</vt:lpstr>
      <vt:lpstr>Prezentácia programu PowerPoint</vt:lpstr>
      <vt:lpstr>Príklad: Je ORCID profil, ale podľa všetkého jednotlivé profily (Scopus, Publons a CrossRef) nie sú správne spárované... (pozrieme)</vt:lpstr>
      <vt:lpstr>Príklad: Je ORCID profil, ale nie sú pridané práce z databáz, len jeden manuálne vložený záznam</vt:lpstr>
      <vt:lpstr>Príklad: spárované profily – všetky ID navzájom sú aktívne</vt:lpstr>
      <vt:lpstr>Identifikátory spracovateľ publikačnej činnosti zapisuje do autoritatívneho záznamu autora v ARL, takže z online katalógu publikačnej činnosti (a z tagovaného formátu v klietovi ARL) je možné sa priamo do profilov prelinkovať.  </vt:lpstr>
      <vt:lpstr>ORCID môže osoba kompetentná v ústave editovať údaje o pracovníkoch zapísať v intranete do záznamu o vedcovi, čo sa prejaví prelinkovaním ORCIDu na osobnú stránku zamestnanca SAV.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ORCID (Open Researcher and Contributor ID)</dc:title>
  <dc:creator>A4</dc:creator>
  <cp:lastModifiedBy>knizmesa@savba.sk</cp:lastModifiedBy>
  <cp:revision>56</cp:revision>
  <dcterms:created xsi:type="dcterms:W3CDTF">2017-03-30T08:19:35Z</dcterms:created>
  <dcterms:modified xsi:type="dcterms:W3CDTF">2023-03-16T11:02:48Z</dcterms:modified>
</cp:coreProperties>
</file>